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306" r:id="rId2"/>
    <p:sldId id="256" r:id="rId3"/>
    <p:sldId id="300" r:id="rId4"/>
    <p:sldId id="301" r:id="rId5"/>
    <p:sldId id="302" r:id="rId6"/>
    <p:sldId id="303" r:id="rId7"/>
    <p:sldId id="304" r:id="rId8"/>
    <p:sldId id="305" r:id="rId9"/>
    <p:sldId id="307" r:id="rId10"/>
    <p:sldId id="308" r:id="rId11"/>
    <p:sldId id="257" r:id="rId12"/>
    <p:sldId id="262" r:id="rId13"/>
    <p:sldId id="264" r:id="rId14"/>
    <p:sldId id="265" r:id="rId15"/>
    <p:sldId id="268" r:id="rId16"/>
    <p:sldId id="291" r:id="rId17"/>
    <p:sldId id="271" r:id="rId18"/>
    <p:sldId id="269" r:id="rId19"/>
    <p:sldId id="267" r:id="rId20"/>
    <p:sldId id="270" r:id="rId21"/>
    <p:sldId id="292" r:id="rId22"/>
    <p:sldId id="293" r:id="rId23"/>
    <p:sldId id="294" r:id="rId24"/>
    <p:sldId id="258" r:id="rId25"/>
    <p:sldId id="272" r:id="rId26"/>
    <p:sldId id="274" r:id="rId27"/>
    <p:sldId id="261" r:id="rId28"/>
    <p:sldId id="275" r:id="rId29"/>
    <p:sldId id="276" r:id="rId30"/>
    <p:sldId id="277" r:id="rId31"/>
    <p:sldId id="260" r:id="rId32"/>
    <p:sldId id="278" r:id="rId33"/>
    <p:sldId id="279" r:id="rId34"/>
    <p:sldId id="280" r:id="rId35"/>
    <p:sldId id="281" r:id="rId36"/>
    <p:sldId id="282" r:id="rId37"/>
    <p:sldId id="284" r:id="rId38"/>
    <p:sldId id="285" r:id="rId39"/>
    <p:sldId id="283" r:id="rId40"/>
    <p:sldId id="286" r:id="rId41"/>
    <p:sldId id="288" r:id="rId42"/>
    <p:sldId id="287" r:id="rId43"/>
    <p:sldId id="259" r:id="rId44"/>
    <p:sldId id="289" r:id="rId45"/>
    <p:sldId id="299" r:id="rId46"/>
    <p:sldId id="290" r:id="rId47"/>
    <p:sldId id="295" r:id="rId48"/>
    <p:sldId id="297" r:id="rId49"/>
    <p:sldId id="298" r:id="rId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756"/>
    <p:restoredTop sz="96296"/>
  </p:normalViewPr>
  <p:slideViewPr>
    <p:cSldViewPr snapToGrid="0" snapToObjects="1">
      <p:cViewPr varScale="1">
        <p:scale>
          <a:sx n="115" d="100"/>
          <a:sy n="115" d="100"/>
        </p:scale>
        <p:origin x="232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2C67E7B-00E2-4EC4-87D3-5692820A884E}" type="doc">
      <dgm:prSet loTypeId="urn:microsoft.com/office/officeart/2016/7/layout/VerticalSolidActionList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C82E28A5-6DA7-4282-8CC4-3574EB5A164C}">
      <dgm:prSet/>
      <dgm:spPr/>
      <dgm:t>
        <a:bodyPr/>
        <a:lstStyle/>
        <a:p>
          <a:r>
            <a:rPr lang="en-US"/>
            <a:t>Implement</a:t>
          </a:r>
          <a:endParaRPr lang="en-US" dirty="0"/>
        </a:p>
      </dgm:t>
    </dgm:pt>
    <dgm:pt modelId="{17B30766-1A4C-4439-BBA9-5B3B01B9D81F}" type="parTrans" cxnId="{7046C2A1-4125-467C-B67F-80A3A034FA11}">
      <dgm:prSet/>
      <dgm:spPr/>
      <dgm:t>
        <a:bodyPr/>
        <a:lstStyle/>
        <a:p>
          <a:endParaRPr lang="en-US"/>
        </a:p>
      </dgm:t>
    </dgm:pt>
    <dgm:pt modelId="{4222E401-3E8A-4A67-BDAA-117669C519D0}" type="sibTrans" cxnId="{7046C2A1-4125-467C-B67F-80A3A034FA11}">
      <dgm:prSet/>
      <dgm:spPr/>
      <dgm:t>
        <a:bodyPr/>
        <a:lstStyle/>
        <a:p>
          <a:endParaRPr lang="en-US"/>
        </a:p>
      </dgm:t>
    </dgm:pt>
    <dgm:pt modelId="{E4D14728-DF41-4778-9A20-560C252AF34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Implement an authorization scheme in the application that maintains control about which information a user is authorized to see.</a:t>
          </a:r>
        </a:p>
      </dgm:t>
    </dgm:pt>
    <dgm:pt modelId="{9F61FDEA-5434-4179-885D-2FE8A0D0EA4C}" type="parTrans" cxnId="{38710C45-7D01-4CF6-BE1E-15C456904C76}">
      <dgm:prSet/>
      <dgm:spPr/>
      <dgm:t>
        <a:bodyPr/>
        <a:lstStyle/>
        <a:p>
          <a:endParaRPr lang="en-US"/>
        </a:p>
      </dgm:t>
    </dgm:pt>
    <dgm:pt modelId="{02F71F51-FBA3-4F0F-ABAD-F97D9BD2322E}" type="sibTrans" cxnId="{38710C45-7D01-4CF6-BE1E-15C456904C76}">
      <dgm:prSet/>
      <dgm:spPr/>
      <dgm:t>
        <a:bodyPr/>
        <a:lstStyle/>
        <a:p>
          <a:endParaRPr lang="en-US"/>
        </a:p>
      </dgm:t>
    </dgm:pt>
    <dgm:pt modelId="{29A2FE0A-6B17-4553-81B7-F942E946AB43}">
      <dgm:prSet/>
      <dgm:spPr/>
      <dgm:t>
        <a:bodyPr/>
        <a:lstStyle/>
        <a:p>
          <a:r>
            <a:rPr lang="en-US"/>
            <a:t>Use</a:t>
          </a:r>
          <a:endParaRPr lang="en-US" dirty="0"/>
        </a:p>
      </dgm:t>
    </dgm:pt>
    <dgm:pt modelId="{A094067C-D0DD-4A8C-8287-127B8A402EC1}" type="parTrans" cxnId="{608BF9DC-5720-4280-879B-AE42C842DB5B}">
      <dgm:prSet/>
      <dgm:spPr/>
      <dgm:t>
        <a:bodyPr/>
        <a:lstStyle/>
        <a:p>
          <a:endParaRPr lang="en-US"/>
        </a:p>
      </dgm:t>
    </dgm:pt>
    <dgm:pt modelId="{D793EDA1-E20A-4751-B652-91C4CEB16FBB}" type="sibTrans" cxnId="{608BF9DC-5720-4280-879B-AE42C842DB5B}">
      <dgm:prSet/>
      <dgm:spPr/>
      <dgm:t>
        <a:bodyPr/>
        <a:lstStyle/>
        <a:p>
          <a:endParaRPr lang="en-US"/>
        </a:p>
      </dgm:t>
    </dgm:pt>
    <dgm:pt modelId="{F780EC11-FD91-49D0-91CE-25D868A437E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Use object references that are challenging to guess, like using UUIDs instead of auto increment IDs.</a:t>
          </a:r>
        </a:p>
      </dgm:t>
    </dgm:pt>
    <dgm:pt modelId="{66B1C754-A914-46EA-A0F6-A43AD316009C}" type="parTrans" cxnId="{9463A9E9-F896-4F46-8B5D-525B52B003A0}">
      <dgm:prSet/>
      <dgm:spPr/>
      <dgm:t>
        <a:bodyPr/>
        <a:lstStyle/>
        <a:p>
          <a:endParaRPr lang="en-US"/>
        </a:p>
      </dgm:t>
    </dgm:pt>
    <dgm:pt modelId="{658EBE85-ABBA-4C67-AF81-1B76BCB04D42}" type="sibTrans" cxnId="{9463A9E9-F896-4F46-8B5D-525B52B003A0}">
      <dgm:prSet/>
      <dgm:spPr/>
      <dgm:t>
        <a:bodyPr/>
        <a:lstStyle/>
        <a:p>
          <a:endParaRPr lang="en-US"/>
        </a:p>
      </dgm:t>
    </dgm:pt>
    <dgm:pt modelId="{A6811962-4CA4-47D1-9E8F-CB67E601AD5C}">
      <dgm:prSet/>
      <dgm:spPr/>
      <dgm:t>
        <a:bodyPr/>
        <a:lstStyle/>
        <a:p>
          <a:r>
            <a:rPr lang="en-US"/>
            <a:t>Don’t expose</a:t>
          </a:r>
          <a:endParaRPr lang="en-US" dirty="0"/>
        </a:p>
      </dgm:t>
    </dgm:pt>
    <dgm:pt modelId="{08A7B1E8-E64D-4C81-8859-F6B211C055C2}" type="parTrans" cxnId="{025B4E21-3639-4B6C-9DEF-38A7E246F593}">
      <dgm:prSet/>
      <dgm:spPr/>
      <dgm:t>
        <a:bodyPr/>
        <a:lstStyle/>
        <a:p>
          <a:endParaRPr lang="en-US"/>
        </a:p>
      </dgm:t>
    </dgm:pt>
    <dgm:pt modelId="{FF2BF5AB-1DD7-469C-85C5-B307A6A4741D}" type="sibTrans" cxnId="{025B4E21-3639-4B6C-9DEF-38A7E246F593}">
      <dgm:prSet/>
      <dgm:spPr/>
      <dgm:t>
        <a:bodyPr/>
        <a:lstStyle/>
        <a:p>
          <a:endParaRPr lang="en-US"/>
        </a:p>
      </dgm:t>
    </dgm:pt>
    <dgm:pt modelId="{0E540A15-BADA-4D74-A659-FF715984EC6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Don’t expose internal keys or identifiers. Don’t use directory listings nor allow direct access to data objects.</a:t>
          </a:r>
        </a:p>
      </dgm:t>
    </dgm:pt>
    <dgm:pt modelId="{33AF89A3-49A7-49A0-A71E-551A9958D1B0}" type="parTrans" cxnId="{19DE1A5C-A18A-4339-9C02-FCD9983473E3}">
      <dgm:prSet/>
      <dgm:spPr/>
      <dgm:t>
        <a:bodyPr/>
        <a:lstStyle/>
        <a:p>
          <a:endParaRPr lang="en-US"/>
        </a:p>
      </dgm:t>
    </dgm:pt>
    <dgm:pt modelId="{DE5352CA-3621-4E63-B7BE-840017D06DCE}" type="sibTrans" cxnId="{19DE1A5C-A18A-4339-9C02-FCD9983473E3}">
      <dgm:prSet/>
      <dgm:spPr/>
      <dgm:t>
        <a:bodyPr/>
        <a:lstStyle/>
        <a:p>
          <a:endParaRPr lang="en-US"/>
        </a:p>
      </dgm:t>
    </dgm:pt>
    <dgm:pt modelId="{D4F1754C-A711-486A-94E8-AFE34335220D}">
      <dgm:prSet/>
      <dgm:spPr/>
      <dgm:t>
        <a:bodyPr/>
        <a:lstStyle/>
        <a:p>
          <a:r>
            <a:rPr lang="en-US"/>
            <a:t>Use</a:t>
          </a:r>
        </a:p>
      </dgm:t>
    </dgm:pt>
    <dgm:pt modelId="{9FE9270D-70B1-44FA-8FA1-F3C44859638F}" type="parTrans" cxnId="{88EFFAF6-A623-4423-A126-19B06F0ABCA1}">
      <dgm:prSet/>
      <dgm:spPr/>
      <dgm:t>
        <a:bodyPr/>
        <a:lstStyle/>
        <a:p>
          <a:endParaRPr lang="en-US"/>
        </a:p>
      </dgm:t>
    </dgm:pt>
    <dgm:pt modelId="{93C8D72B-EA47-4F53-BC04-D6D8996E57A2}" type="sibTrans" cxnId="{88EFFAF6-A623-4423-A126-19B06F0ABCA1}">
      <dgm:prSet/>
      <dgm:spPr/>
      <dgm:t>
        <a:bodyPr/>
        <a:lstStyle/>
        <a:p>
          <a:endParaRPr lang="en-US"/>
        </a:p>
      </dgm:t>
    </dgm:pt>
    <dgm:pt modelId="{097CAE60-67C1-49C2-B25C-D8A51EA855D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Use per user or session indirect object references or implemend reference mapping.</a:t>
          </a:r>
        </a:p>
      </dgm:t>
    </dgm:pt>
    <dgm:pt modelId="{892EC0B1-B2BD-478F-B215-631DE1122B5E}" type="parTrans" cxnId="{8301772D-B460-4695-AC94-4D081AC43ED6}">
      <dgm:prSet/>
      <dgm:spPr/>
      <dgm:t>
        <a:bodyPr/>
        <a:lstStyle/>
        <a:p>
          <a:endParaRPr lang="en-US"/>
        </a:p>
      </dgm:t>
    </dgm:pt>
    <dgm:pt modelId="{DDB8D172-7AF9-4DC6-A399-CFA8CB7BC47C}" type="sibTrans" cxnId="{8301772D-B460-4695-AC94-4D081AC43ED6}">
      <dgm:prSet/>
      <dgm:spPr/>
      <dgm:t>
        <a:bodyPr/>
        <a:lstStyle/>
        <a:p>
          <a:endParaRPr lang="en-US"/>
        </a:p>
      </dgm:t>
    </dgm:pt>
    <dgm:pt modelId="{8F2C73B0-EBC8-934E-8CCE-21A01F20CEC9}" type="pres">
      <dgm:prSet presAssocID="{32C67E7B-00E2-4EC4-87D3-5692820A884E}" presName="Name0" presStyleCnt="0">
        <dgm:presLayoutVars>
          <dgm:dir/>
          <dgm:animLvl val="lvl"/>
          <dgm:resizeHandles val="exact"/>
        </dgm:presLayoutVars>
      </dgm:prSet>
      <dgm:spPr/>
    </dgm:pt>
    <dgm:pt modelId="{A676805E-1E24-7946-A29C-2F3B697C3165}" type="pres">
      <dgm:prSet presAssocID="{C82E28A5-6DA7-4282-8CC4-3574EB5A164C}" presName="linNode" presStyleCnt="0"/>
      <dgm:spPr/>
    </dgm:pt>
    <dgm:pt modelId="{525D88B6-8F80-2F45-BA26-A37917A2CDCD}" type="pres">
      <dgm:prSet presAssocID="{C82E28A5-6DA7-4282-8CC4-3574EB5A164C}" presName="parentText" presStyleLbl="alignNode1" presStyleIdx="0" presStyleCnt="4">
        <dgm:presLayoutVars>
          <dgm:chMax val="1"/>
          <dgm:bulletEnabled/>
        </dgm:presLayoutVars>
      </dgm:prSet>
      <dgm:spPr/>
    </dgm:pt>
    <dgm:pt modelId="{30C629AB-33EB-9941-BC53-4924007C3AD6}" type="pres">
      <dgm:prSet presAssocID="{C82E28A5-6DA7-4282-8CC4-3574EB5A164C}" presName="descendantText" presStyleLbl="alignAccFollowNode1" presStyleIdx="0" presStyleCnt="4">
        <dgm:presLayoutVars>
          <dgm:bulletEnabled/>
        </dgm:presLayoutVars>
      </dgm:prSet>
      <dgm:spPr/>
    </dgm:pt>
    <dgm:pt modelId="{34B4607C-EB0F-CD4C-AF6A-2DAD307520E7}" type="pres">
      <dgm:prSet presAssocID="{4222E401-3E8A-4A67-BDAA-117669C519D0}" presName="sp" presStyleCnt="0"/>
      <dgm:spPr/>
    </dgm:pt>
    <dgm:pt modelId="{2F73251F-6797-0846-9156-ED288BEE4C59}" type="pres">
      <dgm:prSet presAssocID="{29A2FE0A-6B17-4553-81B7-F942E946AB43}" presName="linNode" presStyleCnt="0"/>
      <dgm:spPr/>
    </dgm:pt>
    <dgm:pt modelId="{42A853B2-CD29-2F4C-96F5-804671BBBC03}" type="pres">
      <dgm:prSet presAssocID="{29A2FE0A-6B17-4553-81B7-F942E946AB43}" presName="parentText" presStyleLbl="alignNode1" presStyleIdx="1" presStyleCnt="4">
        <dgm:presLayoutVars>
          <dgm:chMax val="1"/>
          <dgm:bulletEnabled/>
        </dgm:presLayoutVars>
      </dgm:prSet>
      <dgm:spPr/>
    </dgm:pt>
    <dgm:pt modelId="{3347477B-F7EF-D646-87F3-0C557656745B}" type="pres">
      <dgm:prSet presAssocID="{29A2FE0A-6B17-4553-81B7-F942E946AB43}" presName="descendantText" presStyleLbl="alignAccFollowNode1" presStyleIdx="1" presStyleCnt="4">
        <dgm:presLayoutVars>
          <dgm:bulletEnabled/>
        </dgm:presLayoutVars>
      </dgm:prSet>
      <dgm:spPr/>
    </dgm:pt>
    <dgm:pt modelId="{256C9CA4-A341-4F47-A848-E85265BFD9DF}" type="pres">
      <dgm:prSet presAssocID="{D793EDA1-E20A-4751-B652-91C4CEB16FBB}" presName="sp" presStyleCnt="0"/>
      <dgm:spPr/>
    </dgm:pt>
    <dgm:pt modelId="{007723E4-6A11-2047-948E-5F9687B8C1CD}" type="pres">
      <dgm:prSet presAssocID="{A6811962-4CA4-47D1-9E8F-CB67E601AD5C}" presName="linNode" presStyleCnt="0"/>
      <dgm:spPr/>
    </dgm:pt>
    <dgm:pt modelId="{58F98579-7445-D048-8A06-7532B6E7A3E2}" type="pres">
      <dgm:prSet presAssocID="{A6811962-4CA4-47D1-9E8F-CB67E601AD5C}" presName="parentText" presStyleLbl="alignNode1" presStyleIdx="2" presStyleCnt="4">
        <dgm:presLayoutVars>
          <dgm:chMax val="1"/>
          <dgm:bulletEnabled/>
        </dgm:presLayoutVars>
      </dgm:prSet>
      <dgm:spPr/>
    </dgm:pt>
    <dgm:pt modelId="{16431557-255E-C045-9BC4-67E49626A260}" type="pres">
      <dgm:prSet presAssocID="{A6811962-4CA4-47D1-9E8F-CB67E601AD5C}" presName="descendantText" presStyleLbl="alignAccFollowNode1" presStyleIdx="2" presStyleCnt="4">
        <dgm:presLayoutVars>
          <dgm:bulletEnabled/>
        </dgm:presLayoutVars>
      </dgm:prSet>
      <dgm:spPr/>
    </dgm:pt>
    <dgm:pt modelId="{AD0512FA-659F-C449-ADBD-C0C628A9A43B}" type="pres">
      <dgm:prSet presAssocID="{FF2BF5AB-1DD7-469C-85C5-B307A6A4741D}" presName="sp" presStyleCnt="0"/>
      <dgm:spPr/>
    </dgm:pt>
    <dgm:pt modelId="{111E8B46-AEC9-184D-87F0-BFA005DD0AF6}" type="pres">
      <dgm:prSet presAssocID="{D4F1754C-A711-486A-94E8-AFE34335220D}" presName="linNode" presStyleCnt="0"/>
      <dgm:spPr/>
    </dgm:pt>
    <dgm:pt modelId="{C679CDD9-6BC1-ED4C-9168-37E48F025821}" type="pres">
      <dgm:prSet presAssocID="{D4F1754C-A711-486A-94E8-AFE34335220D}" presName="parentText" presStyleLbl="alignNode1" presStyleIdx="3" presStyleCnt="4">
        <dgm:presLayoutVars>
          <dgm:chMax val="1"/>
          <dgm:bulletEnabled/>
        </dgm:presLayoutVars>
      </dgm:prSet>
      <dgm:spPr/>
    </dgm:pt>
    <dgm:pt modelId="{DF24A88E-021E-3B42-918B-C5B42C3D2A46}" type="pres">
      <dgm:prSet presAssocID="{D4F1754C-A711-486A-94E8-AFE34335220D}" presName="descendantText" presStyleLbl="alignAccFollowNode1" presStyleIdx="3" presStyleCnt="4">
        <dgm:presLayoutVars>
          <dgm:bulletEnabled/>
        </dgm:presLayoutVars>
      </dgm:prSet>
      <dgm:spPr/>
    </dgm:pt>
  </dgm:ptLst>
  <dgm:cxnLst>
    <dgm:cxn modelId="{20019E15-500D-8E4C-AD84-01AB3726D40B}" type="presOf" srcId="{097CAE60-67C1-49C2-B25C-D8A51EA855D4}" destId="{DF24A88E-021E-3B42-918B-C5B42C3D2A46}" srcOrd="0" destOrd="0" presId="urn:microsoft.com/office/officeart/2016/7/layout/VerticalSolidActionList"/>
    <dgm:cxn modelId="{FBCFBD1A-ABF1-8245-869B-E545B7C2F1EE}" type="presOf" srcId="{C82E28A5-6DA7-4282-8CC4-3574EB5A164C}" destId="{525D88B6-8F80-2F45-BA26-A37917A2CDCD}" srcOrd="0" destOrd="0" presId="urn:microsoft.com/office/officeart/2016/7/layout/VerticalSolidActionList"/>
    <dgm:cxn modelId="{025B4E21-3639-4B6C-9DEF-38A7E246F593}" srcId="{32C67E7B-00E2-4EC4-87D3-5692820A884E}" destId="{A6811962-4CA4-47D1-9E8F-CB67E601AD5C}" srcOrd="2" destOrd="0" parTransId="{08A7B1E8-E64D-4C81-8859-F6B211C055C2}" sibTransId="{FF2BF5AB-1DD7-469C-85C5-B307A6A4741D}"/>
    <dgm:cxn modelId="{05BA022A-F590-554B-B602-2F84766D9208}" type="presOf" srcId="{F780EC11-FD91-49D0-91CE-25D868A437EE}" destId="{3347477B-F7EF-D646-87F3-0C557656745B}" srcOrd="0" destOrd="0" presId="urn:microsoft.com/office/officeart/2016/7/layout/VerticalSolidActionList"/>
    <dgm:cxn modelId="{8301772D-B460-4695-AC94-4D081AC43ED6}" srcId="{D4F1754C-A711-486A-94E8-AFE34335220D}" destId="{097CAE60-67C1-49C2-B25C-D8A51EA855D4}" srcOrd="0" destOrd="0" parTransId="{892EC0B1-B2BD-478F-B215-631DE1122B5E}" sibTransId="{DDB8D172-7AF9-4DC6-A399-CFA8CB7BC47C}"/>
    <dgm:cxn modelId="{5ECD1638-0B28-BD4C-B692-A894BED61578}" type="presOf" srcId="{A6811962-4CA4-47D1-9E8F-CB67E601AD5C}" destId="{58F98579-7445-D048-8A06-7532B6E7A3E2}" srcOrd="0" destOrd="0" presId="urn:microsoft.com/office/officeart/2016/7/layout/VerticalSolidActionList"/>
    <dgm:cxn modelId="{9FC8F23D-CBB1-2A4F-8AB3-5E647D2510CE}" type="presOf" srcId="{29A2FE0A-6B17-4553-81B7-F942E946AB43}" destId="{42A853B2-CD29-2F4C-96F5-804671BBBC03}" srcOrd="0" destOrd="0" presId="urn:microsoft.com/office/officeart/2016/7/layout/VerticalSolidActionList"/>
    <dgm:cxn modelId="{38710C45-7D01-4CF6-BE1E-15C456904C76}" srcId="{C82E28A5-6DA7-4282-8CC4-3574EB5A164C}" destId="{E4D14728-DF41-4778-9A20-560C252AF34E}" srcOrd="0" destOrd="0" parTransId="{9F61FDEA-5434-4179-885D-2FE8A0D0EA4C}" sibTransId="{02F71F51-FBA3-4F0F-ABAD-F97D9BD2322E}"/>
    <dgm:cxn modelId="{19DE1A5C-A18A-4339-9C02-FCD9983473E3}" srcId="{A6811962-4CA4-47D1-9E8F-CB67E601AD5C}" destId="{0E540A15-BADA-4D74-A659-FF715984EC63}" srcOrd="0" destOrd="0" parTransId="{33AF89A3-49A7-49A0-A71E-551A9958D1B0}" sibTransId="{DE5352CA-3621-4E63-B7BE-840017D06DCE}"/>
    <dgm:cxn modelId="{E8B98E60-8D36-C94B-899C-09422844C61F}" type="presOf" srcId="{32C67E7B-00E2-4EC4-87D3-5692820A884E}" destId="{8F2C73B0-EBC8-934E-8CCE-21A01F20CEC9}" srcOrd="0" destOrd="0" presId="urn:microsoft.com/office/officeart/2016/7/layout/VerticalSolidActionList"/>
    <dgm:cxn modelId="{7046C2A1-4125-467C-B67F-80A3A034FA11}" srcId="{32C67E7B-00E2-4EC4-87D3-5692820A884E}" destId="{C82E28A5-6DA7-4282-8CC4-3574EB5A164C}" srcOrd="0" destOrd="0" parTransId="{17B30766-1A4C-4439-BBA9-5B3B01B9D81F}" sibTransId="{4222E401-3E8A-4A67-BDAA-117669C519D0}"/>
    <dgm:cxn modelId="{93CB52B5-B41A-9640-B25D-985BFEFCB178}" type="presOf" srcId="{D4F1754C-A711-486A-94E8-AFE34335220D}" destId="{C679CDD9-6BC1-ED4C-9168-37E48F025821}" srcOrd="0" destOrd="0" presId="urn:microsoft.com/office/officeart/2016/7/layout/VerticalSolidActionList"/>
    <dgm:cxn modelId="{608BF9DC-5720-4280-879B-AE42C842DB5B}" srcId="{32C67E7B-00E2-4EC4-87D3-5692820A884E}" destId="{29A2FE0A-6B17-4553-81B7-F942E946AB43}" srcOrd="1" destOrd="0" parTransId="{A094067C-D0DD-4A8C-8287-127B8A402EC1}" sibTransId="{D793EDA1-E20A-4751-B652-91C4CEB16FBB}"/>
    <dgm:cxn modelId="{20C349E1-B0BC-C64F-8E68-9649987A789A}" type="presOf" srcId="{E4D14728-DF41-4778-9A20-560C252AF34E}" destId="{30C629AB-33EB-9941-BC53-4924007C3AD6}" srcOrd="0" destOrd="0" presId="urn:microsoft.com/office/officeart/2016/7/layout/VerticalSolidActionList"/>
    <dgm:cxn modelId="{1021A9E3-60E8-7C42-89D8-C28D3828BEEB}" type="presOf" srcId="{0E540A15-BADA-4D74-A659-FF715984EC63}" destId="{16431557-255E-C045-9BC4-67E49626A260}" srcOrd="0" destOrd="0" presId="urn:microsoft.com/office/officeart/2016/7/layout/VerticalSolidActionList"/>
    <dgm:cxn modelId="{9463A9E9-F896-4F46-8B5D-525B52B003A0}" srcId="{29A2FE0A-6B17-4553-81B7-F942E946AB43}" destId="{F780EC11-FD91-49D0-91CE-25D868A437EE}" srcOrd="0" destOrd="0" parTransId="{66B1C754-A914-46EA-A0F6-A43AD316009C}" sibTransId="{658EBE85-ABBA-4C67-AF81-1B76BCB04D42}"/>
    <dgm:cxn modelId="{88EFFAF6-A623-4423-A126-19B06F0ABCA1}" srcId="{32C67E7B-00E2-4EC4-87D3-5692820A884E}" destId="{D4F1754C-A711-486A-94E8-AFE34335220D}" srcOrd="3" destOrd="0" parTransId="{9FE9270D-70B1-44FA-8FA1-F3C44859638F}" sibTransId="{93C8D72B-EA47-4F53-BC04-D6D8996E57A2}"/>
    <dgm:cxn modelId="{724A0A14-8EA6-B442-8FBA-0969EBD1746C}" type="presParOf" srcId="{8F2C73B0-EBC8-934E-8CCE-21A01F20CEC9}" destId="{A676805E-1E24-7946-A29C-2F3B697C3165}" srcOrd="0" destOrd="0" presId="urn:microsoft.com/office/officeart/2016/7/layout/VerticalSolidActionList"/>
    <dgm:cxn modelId="{D8C624BA-06C4-3E47-BC0F-5D97AEDF8592}" type="presParOf" srcId="{A676805E-1E24-7946-A29C-2F3B697C3165}" destId="{525D88B6-8F80-2F45-BA26-A37917A2CDCD}" srcOrd="0" destOrd="0" presId="urn:microsoft.com/office/officeart/2016/7/layout/VerticalSolidActionList"/>
    <dgm:cxn modelId="{6DA499EC-9BB3-4547-9F12-7446C3276B3B}" type="presParOf" srcId="{A676805E-1E24-7946-A29C-2F3B697C3165}" destId="{30C629AB-33EB-9941-BC53-4924007C3AD6}" srcOrd="1" destOrd="0" presId="urn:microsoft.com/office/officeart/2016/7/layout/VerticalSolidActionList"/>
    <dgm:cxn modelId="{23A190B9-DC1B-B74D-82DA-52341BEAE1A1}" type="presParOf" srcId="{8F2C73B0-EBC8-934E-8CCE-21A01F20CEC9}" destId="{34B4607C-EB0F-CD4C-AF6A-2DAD307520E7}" srcOrd="1" destOrd="0" presId="urn:microsoft.com/office/officeart/2016/7/layout/VerticalSolidActionList"/>
    <dgm:cxn modelId="{F2A1228F-5CE1-6D40-ADD6-6F9DF220FB5F}" type="presParOf" srcId="{8F2C73B0-EBC8-934E-8CCE-21A01F20CEC9}" destId="{2F73251F-6797-0846-9156-ED288BEE4C59}" srcOrd="2" destOrd="0" presId="urn:microsoft.com/office/officeart/2016/7/layout/VerticalSolidActionList"/>
    <dgm:cxn modelId="{E22ED9D3-A007-374D-AA8C-578E7EBB8FA5}" type="presParOf" srcId="{2F73251F-6797-0846-9156-ED288BEE4C59}" destId="{42A853B2-CD29-2F4C-96F5-804671BBBC03}" srcOrd="0" destOrd="0" presId="urn:microsoft.com/office/officeart/2016/7/layout/VerticalSolidActionList"/>
    <dgm:cxn modelId="{2DFE151C-9B74-E445-985E-C4E57B127BE8}" type="presParOf" srcId="{2F73251F-6797-0846-9156-ED288BEE4C59}" destId="{3347477B-F7EF-D646-87F3-0C557656745B}" srcOrd="1" destOrd="0" presId="urn:microsoft.com/office/officeart/2016/7/layout/VerticalSolidActionList"/>
    <dgm:cxn modelId="{7FBD053C-9497-D64A-87C8-D0D4F6787E42}" type="presParOf" srcId="{8F2C73B0-EBC8-934E-8CCE-21A01F20CEC9}" destId="{256C9CA4-A341-4F47-A848-E85265BFD9DF}" srcOrd="3" destOrd="0" presId="urn:microsoft.com/office/officeart/2016/7/layout/VerticalSolidActionList"/>
    <dgm:cxn modelId="{FD6B7ED7-B303-7048-8563-37B3356476B5}" type="presParOf" srcId="{8F2C73B0-EBC8-934E-8CCE-21A01F20CEC9}" destId="{007723E4-6A11-2047-948E-5F9687B8C1CD}" srcOrd="4" destOrd="0" presId="urn:microsoft.com/office/officeart/2016/7/layout/VerticalSolidActionList"/>
    <dgm:cxn modelId="{E96E8DA9-D716-D84A-ABF4-6A8C7A4AF7FC}" type="presParOf" srcId="{007723E4-6A11-2047-948E-5F9687B8C1CD}" destId="{58F98579-7445-D048-8A06-7532B6E7A3E2}" srcOrd="0" destOrd="0" presId="urn:microsoft.com/office/officeart/2016/7/layout/VerticalSolidActionList"/>
    <dgm:cxn modelId="{B906B69F-BDF4-DF49-A83A-6C2ECFE9E028}" type="presParOf" srcId="{007723E4-6A11-2047-948E-5F9687B8C1CD}" destId="{16431557-255E-C045-9BC4-67E49626A260}" srcOrd="1" destOrd="0" presId="urn:microsoft.com/office/officeart/2016/7/layout/VerticalSolidActionList"/>
    <dgm:cxn modelId="{291D8831-BA9A-A745-8878-334A3C3B0A50}" type="presParOf" srcId="{8F2C73B0-EBC8-934E-8CCE-21A01F20CEC9}" destId="{AD0512FA-659F-C449-ADBD-C0C628A9A43B}" srcOrd="5" destOrd="0" presId="urn:microsoft.com/office/officeart/2016/7/layout/VerticalSolidActionList"/>
    <dgm:cxn modelId="{F1C28D8E-4EFA-D548-91DB-4DB5D813E176}" type="presParOf" srcId="{8F2C73B0-EBC8-934E-8CCE-21A01F20CEC9}" destId="{111E8B46-AEC9-184D-87F0-BFA005DD0AF6}" srcOrd="6" destOrd="0" presId="urn:microsoft.com/office/officeart/2016/7/layout/VerticalSolidActionList"/>
    <dgm:cxn modelId="{214D45B0-2E69-DA42-885D-1A7B99D21FF6}" type="presParOf" srcId="{111E8B46-AEC9-184D-87F0-BFA005DD0AF6}" destId="{C679CDD9-6BC1-ED4C-9168-37E48F025821}" srcOrd="0" destOrd="0" presId="urn:microsoft.com/office/officeart/2016/7/layout/VerticalSolidActionList"/>
    <dgm:cxn modelId="{67D48173-FB10-4C47-AB18-B802B993361B}" type="presParOf" srcId="{111E8B46-AEC9-184D-87F0-BFA005DD0AF6}" destId="{DF24A88E-021E-3B42-918B-C5B42C3D2A46}" srcOrd="1" destOrd="0" presId="urn:microsoft.com/office/officeart/2016/7/layout/VerticalSolidAc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5C461AB-425D-4BE4-9B3E-9EFFCE867C18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79B7BEC9-6DF2-4BB7-9DBD-81A075D69153}">
      <dgm:prSet/>
      <dgm:spPr/>
      <dgm:t>
        <a:bodyPr/>
        <a:lstStyle/>
        <a:p>
          <a:pPr>
            <a:lnSpc>
              <a:spcPct val="100000"/>
            </a:lnSpc>
          </a:pPr>
          <a:r>
            <a:rPr lang="en-ID" dirty="0"/>
            <a:t>Security Scanner can’t identify them</a:t>
          </a:r>
          <a:endParaRPr lang="en-US" dirty="0"/>
        </a:p>
      </dgm:t>
    </dgm:pt>
    <dgm:pt modelId="{65BBC5A7-D4F1-4288-B5DF-B55363D200EC}" type="parTrans" cxnId="{18D099EE-0D9E-445B-9B08-8CFE8F9E40F7}">
      <dgm:prSet/>
      <dgm:spPr/>
      <dgm:t>
        <a:bodyPr/>
        <a:lstStyle/>
        <a:p>
          <a:endParaRPr lang="en-US"/>
        </a:p>
      </dgm:t>
    </dgm:pt>
    <dgm:pt modelId="{A2B33BB3-ED37-41C9-9838-138F197D2932}" type="sibTrans" cxnId="{18D099EE-0D9E-445B-9B08-8CFE8F9E40F7}">
      <dgm:prSet/>
      <dgm:spPr/>
      <dgm:t>
        <a:bodyPr/>
        <a:lstStyle/>
        <a:p>
          <a:endParaRPr lang="en-US"/>
        </a:p>
      </dgm:t>
    </dgm:pt>
    <dgm:pt modelId="{A81D1D3E-56E1-4AC0-AF49-93E0BABDBC8F}">
      <dgm:prSet/>
      <dgm:spPr/>
      <dgm:t>
        <a:bodyPr/>
        <a:lstStyle/>
        <a:p>
          <a:pPr>
            <a:lnSpc>
              <a:spcPct val="100000"/>
            </a:lnSpc>
          </a:pPr>
          <a:r>
            <a:rPr lang="en-ID" b="0"/>
            <a:t>- </a:t>
          </a:r>
          <a:r>
            <a:rPr lang="en-ID"/>
            <a:t>WAF cant detect business logic flaws</a:t>
          </a:r>
          <a:endParaRPr lang="en-US"/>
        </a:p>
      </dgm:t>
    </dgm:pt>
    <dgm:pt modelId="{24BF81E3-AD73-4DA0-92C6-C72548925000}" type="parTrans" cxnId="{27CC237A-87D3-49E3-B933-134670D913CB}">
      <dgm:prSet/>
      <dgm:spPr/>
      <dgm:t>
        <a:bodyPr/>
        <a:lstStyle/>
        <a:p>
          <a:endParaRPr lang="en-US"/>
        </a:p>
      </dgm:t>
    </dgm:pt>
    <dgm:pt modelId="{A3FA26B2-CBEB-4D67-8D6D-4278D90D212A}" type="sibTrans" cxnId="{27CC237A-87D3-49E3-B933-134670D913CB}">
      <dgm:prSet/>
      <dgm:spPr/>
      <dgm:t>
        <a:bodyPr/>
        <a:lstStyle/>
        <a:p>
          <a:endParaRPr lang="en-US"/>
        </a:p>
      </dgm:t>
    </dgm:pt>
    <dgm:pt modelId="{0F71CA57-A2A1-4347-9E66-8A7CB2E895A6}">
      <dgm:prSet/>
      <dgm:spPr/>
      <dgm:t>
        <a:bodyPr/>
        <a:lstStyle/>
        <a:p>
          <a:pPr>
            <a:lnSpc>
              <a:spcPct val="100000"/>
            </a:lnSpc>
          </a:pPr>
          <a:r>
            <a:rPr lang="en-ID" b="0"/>
            <a:t>- </a:t>
          </a:r>
          <a:r>
            <a:rPr lang="en-ID"/>
            <a:t>Application specific knowledge is required</a:t>
          </a:r>
          <a:endParaRPr lang="en-US"/>
        </a:p>
      </dgm:t>
    </dgm:pt>
    <dgm:pt modelId="{D4B6A560-6129-48CF-93D2-F259AC3A493F}" type="parTrans" cxnId="{7AF510F5-CCB2-4706-9E5C-3E11F28184AA}">
      <dgm:prSet/>
      <dgm:spPr/>
      <dgm:t>
        <a:bodyPr/>
        <a:lstStyle/>
        <a:p>
          <a:endParaRPr lang="en-US"/>
        </a:p>
      </dgm:t>
    </dgm:pt>
    <dgm:pt modelId="{2440BEBA-4FF2-4DB9-96D2-61718E795013}" type="sibTrans" cxnId="{7AF510F5-CCB2-4706-9E5C-3E11F28184AA}">
      <dgm:prSet/>
      <dgm:spPr/>
      <dgm:t>
        <a:bodyPr/>
        <a:lstStyle/>
        <a:p>
          <a:endParaRPr lang="en-US"/>
        </a:p>
      </dgm:t>
    </dgm:pt>
    <dgm:pt modelId="{8878FD30-65B8-45E7-879F-32F06F40647D}" type="pres">
      <dgm:prSet presAssocID="{55C461AB-425D-4BE4-9B3E-9EFFCE867C18}" presName="root" presStyleCnt="0">
        <dgm:presLayoutVars>
          <dgm:dir/>
          <dgm:resizeHandles val="exact"/>
        </dgm:presLayoutVars>
      </dgm:prSet>
      <dgm:spPr/>
    </dgm:pt>
    <dgm:pt modelId="{945F2B29-CBB6-4294-B4B6-C67251A7D5FE}" type="pres">
      <dgm:prSet presAssocID="{79B7BEC9-6DF2-4BB7-9DBD-81A075D69153}" presName="compNode" presStyleCnt="0"/>
      <dgm:spPr/>
    </dgm:pt>
    <dgm:pt modelId="{C8356579-B5EB-42D9-815B-F10664D7C763}" type="pres">
      <dgm:prSet presAssocID="{79B7BEC9-6DF2-4BB7-9DBD-81A075D69153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ock"/>
        </a:ext>
      </dgm:extLst>
    </dgm:pt>
    <dgm:pt modelId="{DA2D1900-291D-4F12-A016-5F6CD7AA9E2A}" type="pres">
      <dgm:prSet presAssocID="{79B7BEC9-6DF2-4BB7-9DBD-81A075D69153}" presName="spaceRect" presStyleCnt="0"/>
      <dgm:spPr/>
    </dgm:pt>
    <dgm:pt modelId="{938AFD50-719B-47DD-9A61-CE0AFF48B38A}" type="pres">
      <dgm:prSet presAssocID="{79B7BEC9-6DF2-4BB7-9DBD-81A075D69153}" presName="textRect" presStyleLbl="revTx" presStyleIdx="0" presStyleCnt="3">
        <dgm:presLayoutVars>
          <dgm:chMax val="1"/>
          <dgm:chPref val="1"/>
        </dgm:presLayoutVars>
      </dgm:prSet>
      <dgm:spPr/>
    </dgm:pt>
    <dgm:pt modelId="{C73DC6D4-F45B-44D7-B267-DDAE33C6ECDA}" type="pres">
      <dgm:prSet presAssocID="{A2B33BB3-ED37-41C9-9838-138F197D2932}" presName="sibTrans" presStyleCnt="0"/>
      <dgm:spPr/>
    </dgm:pt>
    <dgm:pt modelId="{13AC61E2-DB82-4083-82C6-90767BF509F5}" type="pres">
      <dgm:prSet presAssocID="{A81D1D3E-56E1-4AC0-AF49-93E0BABDBC8F}" presName="compNode" presStyleCnt="0"/>
      <dgm:spPr/>
    </dgm:pt>
    <dgm:pt modelId="{B7172912-F4C1-48D8-B67F-6031A5C9DB31}" type="pres">
      <dgm:prSet presAssocID="{A81D1D3E-56E1-4AC0-AF49-93E0BABDBC8F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95941D7F-89CF-41C4-B257-1DF35A8376CD}" type="pres">
      <dgm:prSet presAssocID="{A81D1D3E-56E1-4AC0-AF49-93E0BABDBC8F}" presName="spaceRect" presStyleCnt="0"/>
      <dgm:spPr/>
    </dgm:pt>
    <dgm:pt modelId="{B05C9733-DC39-435E-ABDA-48D149C9A376}" type="pres">
      <dgm:prSet presAssocID="{A81D1D3E-56E1-4AC0-AF49-93E0BABDBC8F}" presName="textRect" presStyleLbl="revTx" presStyleIdx="1" presStyleCnt="3">
        <dgm:presLayoutVars>
          <dgm:chMax val="1"/>
          <dgm:chPref val="1"/>
        </dgm:presLayoutVars>
      </dgm:prSet>
      <dgm:spPr/>
    </dgm:pt>
    <dgm:pt modelId="{AA0218C3-5244-4FD4-A121-E58CD178E6B0}" type="pres">
      <dgm:prSet presAssocID="{A3FA26B2-CBEB-4D67-8D6D-4278D90D212A}" presName="sibTrans" presStyleCnt="0"/>
      <dgm:spPr/>
    </dgm:pt>
    <dgm:pt modelId="{E13A7FF7-FA72-4A4F-BF2A-BE1F08C45038}" type="pres">
      <dgm:prSet presAssocID="{0F71CA57-A2A1-4347-9E66-8A7CB2E895A6}" presName="compNode" presStyleCnt="0"/>
      <dgm:spPr/>
    </dgm:pt>
    <dgm:pt modelId="{670466C1-70C2-4D05-8DF2-7A4E101AA0B8}" type="pres">
      <dgm:prSet presAssocID="{0F71CA57-A2A1-4347-9E66-8A7CB2E895A6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EBDF557B-8D25-41C0-BC02-4730CF0B1811}" type="pres">
      <dgm:prSet presAssocID="{0F71CA57-A2A1-4347-9E66-8A7CB2E895A6}" presName="spaceRect" presStyleCnt="0"/>
      <dgm:spPr/>
    </dgm:pt>
    <dgm:pt modelId="{973F6A62-FFD7-492E-BA83-EE056D23DDA6}" type="pres">
      <dgm:prSet presAssocID="{0F71CA57-A2A1-4347-9E66-8A7CB2E895A6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A3D52A00-8052-4143-B51E-27B0E5C7C8E9}" type="presOf" srcId="{A81D1D3E-56E1-4AC0-AF49-93E0BABDBC8F}" destId="{B05C9733-DC39-435E-ABDA-48D149C9A376}" srcOrd="0" destOrd="0" presId="urn:microsoft.com/office/officeart/2018/2/layout/IconLabelList"/>
    <dgm:cxn modelId="{0C0BB34B-4456-B84D-8DFF-366E74085A0A}" type="presOf" srcId="{79B7BEC9-6DF2-4BB7-9DBD-81A075D69153}" destId="{938AFD50-719B-47DD-9A61-CE0AFF48B38A}" srcOrd="0" destOrd="0" presId="urn:microsoft.com/office/officeart/2018/2/layout/IconLabelList"/>
    <dgm:cxn modelId="{27CC237A-87D3-49E3-B933-134670D913CB}" srcId="{55C461AB-425D-4BE4-9B3E-9EFFCE867C18}" destId="{A81D1D3E-56E1-4AC0-AF49-93E0BABDBC8F}" srcOrd="1" destOrd="0" parTransId="{24BF81E3-AD73-4DA0-92C6-C72548925000}" sibTransId="{A3FA26B2-CBEB-4D67-8D6D-4278D90D212A}"/>
    <dgm:cxn modelId="{310EDB7E-6558-0941-9CC8-78ABA49ABE1C}" type="presOf" srcId="{0F71CA57-A2A1-4347-9E66-8A7CB2E895A6}" destId="{973F6A62-FFD7-492E-BA83-EE056D23DDA6}" srcOrd="0" destOrd="0" presId="urn:microsoft.com/office/officeart/2018/2/layout/IconLabelList"/>
    <dgm:cxn modelId="{18D099EE-0D9E-445B-9B08-8CFE8F9E40F7}" srcId="{55C461AB-425D-4BE4-9B3E-9EFFCE867C18}" destId="{79B7BEC9-6DF2-4BB7-9DBD-81A075D69153}" srcOrd="0" destOrd="0" parTransId="{65BBC5A7-D4F1-4288-B5DF-B55363D200EC}" sibTransId="{A2B33BB3-ED37-41C9-9838-138F197D2932}"/>
    <dgm:cxn modelId="{7AF510F5-CCB2-4706-9E5C-3E11F28184AA}" srcId="{55C461AB-425D-4BE4-9B3E-9EFFCE867C18}" destId="{0F71CA57-A2A1-4347-9E66-8A7CB2E895A6}" srcOrd="2" destOrd="0" parTransId="{D4B6A560-6129-48CF-93D2-F259AC3A493F}" sibTransId="{2440BEBA-4FF2-4DB9-96D2-61718E795013}"/>
    <dgm:cxn modelId="{599583F9-285E-5145-8679-299C5CCB12B8}" type="presOf" srcId="{55C461AB-425D-4BE4-9B3E-9EFFCE867C18}" destId="{8878FD30-65B8-45E7-879F-32F06F40647D}" srcOrd="0" destOrd="0" presId="urn:microsoft.com/office/officeart/2018/2/layout/IconLabelList"/>
    <dgm:cxn modelId="{96F942E0-DD42-8A4F-B312-2BC13CD12E4F}" type="presParOf" srcId="{8878FD30-65B8-45E7-879F-32F06F40647D}" destId="{945F2B29-CBB6-4294-B4B6-C67251A7D5FE}" srcOrd="0" destOrd="0" presId="urn:microsoft.com/office/officeart/2018/2/layout/IconLabelList"/>
    <dgm:cxn modelId="{FDD862C6-DD13-0246-8642-6A67AC7D2A58}" type="presParOf" srcId="{945F2B29-CBB6-4294-B4B6-C67251A7D5FE}" destId="{C8356579-B5EB-42D9-815B-F10664D7C763}" srcOrd="0" destOrd="0" presId="urn:microsoft.com/office/officeart/2018/2/layout/IconLabelList"/>
    <dgm:cxn modelId="{C7AED958-3167-D74F-A78A-EC50BC857ED3}" type="presParOf" srcId="{945F2B29-CBB6-4294-B4B6-C67251A7D5FE}" destId="{DA2D1900-291D-4F12-A016-5F6CD7AA9E2A}" srcOrd="1" destOrd="0" presId="urn:microsoft.com/office/officeart/2018/2/layout/IconLabelList"/>
    <dgm:cxn modelId="{4CBA36AD-1AEF-9B49-9F19-BF2218307561}" type="presParOf" srcId="{945F2B29-CBB6-4294-B4B6-C67251A7D5FE}" destId="{938AFD50-719B-47DD-9A61-CE0AFF48B38A}" srcOrd="2" destOrd="0" presId="urn:microsoft.com/office/officeart/2018/2/layout/IconLabelList"/>
    <dgm:cxn modelId="{0E143EF1-D42A-F24D-9885-58CFCBBDFE89}" type="presParOf" srcId="{8878FD30-65B8-45E7-879F-32F06F40647D}" destId="{C73DC6D4-F45B-44D7-B267-DDAE33C6ECDA}" srcOrd="1" destOrd="0" presId="urn:microsoft.com/office/officeart/2018/2/layout/IconLabelList"/>
    <dgm:cxn modelId="{FDD9D81C-FAE9-2545-8E13-E8EF06376D68}" type="presParOf" srcId="{8878FD30-65B8-45E7-879F-32F06F40647D}" destId="{13AC61E2-DB82-4083-82C6-90767BF509F5}" srcOrd="2" destOrd="0" presId="urn:microsoft.com/office/officeart/2018/2/layout/IconLabelList"/>
    <dgm:cxn modelId="{124EDFAB-35F5-CF4D-A0FB-BE04A4E39240}" type="presParOf" srcId="{13AC61E2-DB82-4083-82C6-90767BF509F5}" destId="{B7172912-F4C1-48D8-B67F-6031A5C9DB31}" srcOrd="0" destOrd="0" presId="urn:microsoft.com/office/officeart/2018/2/layout/IconLabelList"/>
    <dgm:cxn modelId="{1F0241BB-EFE3-224B-B7E6-5229A8AE4A1D}" type="presParOf" srcId="{13AC61E2-DB82-4083-82C6-90767BF509F5}" destId="{95941D7F-89CF-41C4-B257-1DF35A8376CD}" srcOrd="1" destOrd="0" presId="urn:microsoft.com/office/officeart/2018/2/layout/IconLabelList"/>
    <dgm:cxn modelId="{958C2C19-AA15-FA4A-A5B7-C52E1C336C70}" type="presParOf" srcId="{13AC61E2-DB82-4083-82C6-90767BF509F5}" destId="{B05C9733-DC39-435E-ABDA-48D149C9A376}" srcOrd="2" destOrd="0" presId="urn:microsoft.com/office/officeart/2018/2/layout/IconLabelList"/>
    <dgm:cxn modelId="{61E3271A-2136-C442-9C74-52D48A165DCA}" type="presParOf" srcId="{8878FD30-65B8-45E7-879F-32F06F40647D}" destId="{AA0218C3-5244-4FD4-A121-E58CD178E6B0}" srcOrd="3" destOrd="0" presId="urn:microsoft.com/office/officeart/2018/2/layout/IconLabelList"/>
    <dgm:cxn modelId="{965486AA-2B1E-C246-836B-620C288C9013}" type="presParOf" srcId="{8878FD30-65B8-45E7-879F-32F06F40647D}" destId="{E13A7FF7-FA72-4A4F-BF2A-BE1F08C45038}" srcOrd="4" destOrd="0" presId="urn:microsoft.com/office/officeart/2018/2/layout/IconLabelList"/>
    <dgm:cxn modelId="{D272B7E7-0623-6143-B9C8-880324430766}" type="presParOf" srcId="{E13A7FF7-FA72-4A4F-BF2A-BE1F08C45038}" destId="{670466C1-70C2-4D05-8DF2-7A4E101AA0B8}" srcOrd="0" destOrd="0" presId="urn:microsoft.com/office/officeart/2018/2/layout/IconLabelList"/>
    <dgm:cxn modelId="{303A1C09-3D75-924A-A1DD-4CAD4A1EDBDE}" type="presParOf" srcId="{E13A7FF7-FA72-4A4F-BF2A-BE1F08C45038}" destId="{EBDF557B-8D25-41C0-BC02-4730CF0B1811}" srcOrd="1" destOrd="0" presId="urn:microsoft.com/office/officeart/2018/2/layout/IconLabelList"/>
    <dgm:cxn modelId="{DFE11734-3B28-7843-8C08-A8979F818B1B}" type="presParOf" srcId="{E13A7FF7-FA72-4A4F-BF2A-BE1F08C45038}" destId="{973F6A62-FFD7-492E-BA83-EE056D23DDA6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C629AB-33EB-9941-BC53-4924007C3AD6}">
      <dsp:nvSpPr>
        <dsp:cNvPr id="0" name=""/>
        <dsp:cNvSpPr/>
      </dsp:nvSpPr>
      <dsp:spPr>
        <a:xfrm>
          <a:off x="2103120" y="2007"/>
          <a:ext cx="8412480" cy="1040029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225" tIns="264167" rIns="163225" bIns="264167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Implement an authorization scheme in the application that maintains control about which information a user is authorized to see.</a:t>
          </a:r>
        </a:p>
      </dsp:txBody>
      <dsp:txXfrm>
        <a:off x="2103120" y="2007"/>
        <a:ext cx="8412480" cy="1040029"/>
      </dsp:txXfrm>
    </dsp:sp>
    <dsp:sp modelId="{525D88B6-8F80-2F45-BA26-A37917A2CDCD}">
      <dsp:nvSpPr>
        <dsp:cNvPr id="0" name=""/>
        <dsp:cNvSpPr/>
      </dsp:nvSpPr>
      <dsp:spPr>
        <a:xfrm>
          <a:off x="0" y="2007"/>
          <a:ext cx="2103120" cy="104002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1290" tIns="102732" rIns="111290" bIns="102732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Implement</a:t>
          </a:r>
          <a:endParaRPr lang="en-US" sz="2000" kern="1200" dirty="0"/>
        </a:p>
      </dsp:txBody>
      <dsp:txXfrm>
        <a:off x="0" y="2007"/>
        <a:ext cx="2103120" cy="1040029"/>
      </dsp:txXfrm>
    </dsp:sp>
    <dsp:sp modelId="{3347477B-F7EF-D646-87F3-0C557656745B}">
      <dsp:nvSpPr>
        <dsp:cNvPr id="0" name=""/>
        <dsp:cNvSpPr/>
      </dsp:nvSpPr>
      <dsp:spPr>
        <a:xfrm>
          <a:off x="2103120" y="1104438"/>
          <a:ext cx="8412480" cy="1040029"/>
        </a:xfrm>
        <a:prstGeom prst="rect">
          <a:avLst/>
        </a:prstGeom>
        <a:solidFill>
          <a:schemeClr val="accent2">
            <a:tint val="40000"/>
            <a:alpha val="90000"/>
            <a:hueOff val="-283075"/>
            <a:satOff val="-25115"/>
            <a:lumOff val="-256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283075"/>
              <a:satOff val="-25115"/>
              <a:lumOff val="-25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225" tIns="264167" rIns="163225" bIns="264167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Use object references that are challenging to guess, like using UUIDs instead of auto increment IDs.</a:t>
          </a:r>
        </a:p>
      </dsp:txBody>
      <dsp:txXfrm>
        <a:off x="2103120" y="1104438"/>
        <a:ext cx="8412480" cy="1040029"/>
      </dsp:txXfrm>
    </dsp:sp>
    <dsp:sp modelId="{42A853B2-CD29-2F4C-96F5-804671BBBC03}">
      <dsp:nvSpPr>
        <dsp:cNvPr id="0" name=""/>
        <dsp:cNvSpPr/>
      </dsp:nvSpPr>
      <dsp:spPr>
        <a:xfrm>
          <a:off x="0" y="1104438"/>
          <a:ext cx="2103120" cy="1040029"/>
        </a:xfrm>
        <a:prstGeom prst="rect">
          <a:avLst/>
        </a:prstGeom>
        <a:solidFill>
          <a:schemeClr val="accent2">
            <a:hueOff val="-485121"/>
            <a:satOff val="-27976"/>
            <a:lumOff val="2876"/>
            <a:alphaOff val="0"/>
          </a:schemeClr>
        </a:solidFill>
        <a:ln w="12700" cap="flat" cmpd="sng" algn="ctr">
          <a:solidFill>
            <a:schemeClr val="accent2">
              <a:hueOff val="-485121"/>
              <a:satOff val="-27976"/>
              <a:lumOff val="287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1290" tIns="102732" rIns="111290" bIns="102732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Use</a:t>
          </a:r>
          <a:endParaRPr lang="en-US" sz="2000" kern="1200" dirty="0"/>
        </a:p>
      </dsp:txBody>
      <dsp:txXfrm>
        <a:off x="0" y="1104438"/>
        <a:ext cx="2103120" cy="1040029"/>
      </dsp:txXfrm>
    </dsp:sp>
    <dsp:sp modelId="{16431557-255E-C045-9BC4-67E49626A260}">
      <dsp:nvSpPr>
        <dsp:cNvPr id="0" name=""/>
        <dsp:cNvSpPr/>
      </dsp:nvSpPr>
      <dsp:spPr>
        <a:xfrm>
          <a:off x="2103120" y="2206869"/>
          <a:ext cx="8412480" cy="1040029"/>
        </a:xfrm>
        <a:prstGeom prst="rect">
          <a:avLst/>
        </a:prstGeom>
        <a:solidFill>
          <a:schemeClr val="accent2">
            <a:tint val="40000"/>
            <a:alpha val="90000"/>
            <a:hueOff val="-566151"/>
            <a:satOff val="-50231"/>
            <a:lumOff val="-513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566151"/>
              <a:satOff val="-50231"/>
              <a:lumOff val="-51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225" tIns="264167" rIns="163225" bIns="264167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Don’t expose internal keys or identifiers. Don’t use directory listings nor allow direct access to data objects.</a:t>
          </a:r>
        </a:p>
      </dsp:txBody>
      <dsp:txXfrm>
        <a:off x="2103120" y="2206869"/>
        <a:ext cx="8412480" cy="1040029"/>
      </dsp:txXfrm>
    </dsp:sp>
    <dsp:sp modelId="{58F98579-7445-D048-8A06-7532B6E7A3E2}">
      <dsp:nvSpPr>
        <dsp:cNvPr id="0" name=""/>
        <dsp:cNvSpPr/>
      </dsp:nvSpPr>
      <dsp:spPr>
        <a:xfrm>
          <a:off x="0" y="2206869"/>
          <a:ext cx="2103120" cy="1040029"/>
        </a:xfrm>
        <a:prstGeom prst="rect">
          <a:avLst/>
        </a:prstGeom>
        <a:solidFill>
          <a:schemeClr val="accent2">
            <a:hueOff val="-970242"/>
            <a:satOff val="-55952"/>
            <a:lumOff val="5752"/>
            <a:alphaOff val="0"/>
          </a:schemeClr>
        </a:solidFill>
        <a:ln w="12700" cap="flat" cmpd="sng" algn="ctr">
          <a:solidFill>
            <a:schemeClr val="accent2">
              <a:hueOff val="-970242"/>
              <a:satOff val="-55952"/>
              <a:lumOff val="575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1290" tIns="102732" rIns="111290" bIns="102732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Don’t expose</a:t>
          </a:r>
          <a:endParaRPr lang="en-US" sz="2000" kern="1200" dirty="0"/>
        </a:p>
      </dsp:txBody>
      <dsp:txXfrm>
        <a:off x="0" y="2206869"/>
        <a:ext cx="2103120" cy="1040029"/>
      </dsp:txXfrm>
    </dsp:sp>
    <dsp:sp modelId="{DF24A88E-021E-3B42-918B-C5B42C3D2A46}">
      <dsp:nvSpPr>
        <dsp:cNvPr id="0" name=""/>
        <dsp:cNvSpPr/>
      </dsp:nvSpPr>
      <dsp:spPr>
        <a:xfrm>
          <a:off x="2103120" y="3309300"/>
          <a:ext cx="8412480" cy="1040029"/>
        </a:xfrm>
        <a:prstGeom prst="rect">
          <a:avLst/>
        </a:prstGeom>
        <a:solidFill>
          <a:schemeClr val="accent2">
            <a:tint val="40000"/>
            <a:alpha val="90000"/>
            <a:hueOff val="-849226"/>
            <a:satOff val="-75346"/>
            <a:lumOff val="-769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849226"/>
              <a:satOff val="-75346"/>
              <a:lumOff val="-76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225" tIns="264167" rIns="163225" bIns="264167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Use per user or session indirect object references or implemend reference mapping.</a:t>
          </a:r>
        </a:p>
      </dsp:txBody>
      <dsp:txXfrm>
        <a:off x="2103120" y="3309300"/>
        <a:ext cx="8412480" cy="1040029"/>
      </dsp:txXfrm>
    </dsp:sp>
    <dsp:sp modelId="{C679CDD9-6BC1-ED4C-9168-37E48F025821}">
      <dsp:nvSpPr>
        <dsp:cNvPr id="0" name=""/>
        <dsp:cNvSpPr/>
      </dsp:nvSpPr>
      <dsp:spPr>
        <a:xfrm>
          <a:off x="0" y="3309300"/>
          <a:ext cx="2103120" cy="1040029"/>
        </a:xfrm>
        <a:prstGeom prst="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1290" tIns="102732" rIns="111290" bIns="102732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Use</a:t>
          </a:r>
        </a:p>
      </dsp:txBody>
      <dsp:txXfrm>
        <a:off x="0" y="3309300"/>
        <a:ext cx="2103120" cy="104002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356579-B5EB-42D9-815B-F10664D7C763}">
      <dsp:nvSpPr>
        <dsp:cNvPr id="0" name=""/>
        <dsp:cNvSpPr/>
      </dsp:nvSpPr>
      <dsp:spPr>
        <a:xfrm>
          <a:off x="941481" y="770686"/>
          <a:ext cx="1450370" cy="145037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8AFD50-719B-47DD-9A61-CE0AFF48B38A}">
      <dsp:nvSpPr>
        <dsp:cNvPr id="0" name=""/>
        <dsp:cNvSpPr/>
      </dsp:nvSpPr>
      <dsp:spPr>
        <a:xfrm>
          <a:off x="55144" y="2604236"/>
          <a:ext cx="322304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2300" kern="1200" dirty="0"/>
            <a:t>Security Scanner can’t identify them</a:t>
          </a:r>
          <a:endParaRPr lang="en-US" sz="2300" kern="1200" dirty="0"/>
        </a:p>
      </dsp:txBody>
      <dsp:txXfrm>
        <a:off x="55144" y="2604236"/>
        <a:ext cx="3223045" cy="720000"/>
      </dsp:txXfrm>
    </dsp:sp>
    <dsp:sp modelId="{B7172912-F4C1-48D8-B67F-6031A5C9DB31}">
      <dsp:nvSpPr>
        <dsp:cNvPr id="0" name=""/>
        <dsp:cNvSpPr/>
      </dsp:nvSpPr>
      <dsp:spPr>
        <a:xfrm>
          <a:off x="4728559" y="770686"/>
          <a:ext cx="1450370" cy="145037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05C9733-DC39-435E-ABDA-48D149C9A376}">
      <dsp:nvSpPr>
        <dsp:cNvPr id="0" name=""/>
        <dsp:cNvSpPr/>
      </dsp:nvSpPr>
      <dsp:spPr>
        <a:xfrm>
          <a:off x="3842222" y="2604236"/>
          <a:ext cx="322304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2300" b="0" kern="1200"/>
            <a:t>- </a:t>
          </a:r>
          <a:r>
            <a:rPr lang="en-ID" sz="2300" kern="1200"/>
            <a:t>WAF cant detect business logic flaws</a:t>
          </a:r>
          <a:endParaRPr lang="en-US" sz="2300" kern="1200"/>
        </a:p>
      </dsp:txBody>
      <dsp:txXfrm>
        <a:off x="3842222" y="2604236"/>
        <a:ext cx="3223045" cy="720000"/>
      </dsp:txXfrm>
    </dsp:sp>
    <dsp:sp modelId="{670466C1-70C2-4D05-8DF2-7A4E101AA0B8}">
      <dsp:nvSpPr>
        <dsp:cNvPr id="0" name=""/>
        <dsp:cNvSpPr/>
      </dsp:nvSpPr>
      <dsp:spPr>
        <a:xfrm>
          <a:off x="8515638" y="770686"/>
          <a:ext cx="1450370" cy="145037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3F6A62-FFD7-492E-BA83-EE056D23DDA6}">
      <dsp:nvSpPr>
        <dsp:cNvPr id="0" name=""/>
        <dsp:cNvSpPr/>
      </dsp:nvSpPr>
      <dsp:spPr>
        <a:xfrm>
          <a:off x="7629300" y="2604236"/>
          <a:ext cx="322304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2300" b="0" kern="1200"/>
            <a:t>- </a:t>
          </a:r>
          <a:r>
            <a:rPr lang="en-ID" sz="2300" kern="1200"/>
            <a:t>Application specific knowledge is required</a:t>
          </a:r>
          <a:endParaRPr lang="en-US" sz="2300" kern="1200"/>
        </a:p>
      </dsp:txBody>
      <dsp:txXfrm>
        <a:off x="7629300" y="2604236"/>
        <a:ext cx="3223045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VerticalSolidActionList">
  <dgm:title val="Vertical Solid Action List"/>
  <dgm:desc val="Use to show non-sequential or grouped lists of information. Works well with large amounts of text. All text has the same level of emphasis, and direction is not implied."/>
  <dgm:catLst>
    <dgm:cat type="list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  <dgm:pt modelId="5">
          <dgm:prSet phldr="1"/>
        </dgm:pt>
        <dgm:pt modelId="5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7" srcId="0" destId="4" srcOrd="3" destOrd="0"/>
        <dgm:cxn modelId="8" srcId="0" destId="5" srcOrd="4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  <dgm:cxn modelId="53" srcId="5" destId="5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6"/>
      <dgm:constr type="primFontSz" for="des" forName="parentText" op="equ" val="28"/>
      <dgm:constr type="primFontSz" for="des" forName="descendantText" refType="primFontSz" refFor="des" refForName="parentText" op="lte" fact="0.82"/>
      <dgm:constr type="primFontSz" for="des" forName="parentText" refType="primFontSz" refFor="des" refForName="descendantText" op="lte" fact="1.25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2"/>
          <dgm:constr type="w" for="ch" forName="descendantText" refType="w" fact="0.8"/>
          <dgm:constr type="h" for="ch" forName="parentText" refType="h"/>
          <dgm:constr type="h" for="ch" forName="descendantText" refType="h" refFor="ch" refForName="parentText"/>
        </dgm:constrLst>
        <dgm:ruleLst/>
        <dgm:layoutNode name="parentText" styleLbl="alignNode1">
          <dgm:varLst>
            <dgm:chMax val="1"/>
            <dgm:bulletEnabled/>
          </dgm:varLst>
          <dgm:alg type="tx"/>
          <dgm:shape xmlns:r="http://schemas.openxmlformats.org/officeDocument/2006/relationships" type="rect" r:blip="" zOrderOff="3">
            <dgm:adjLst/>
          </dgm:shape>
          <dgm:presOf axis="self" ptType="node"/>
          <dgm:constrLst>
            <dgm:constr type="tMarg" refType="h" fact="0.28"/>
            <dgm:constr type="bMarg" refType="h" fact="0.28"/>
            <dgm:constr type="lMarg" refType="w" fact="0.15"/>
            <dgm:constr type="rMarg" refType="w" fact="0.15"/>
          </dgm:constrLst>
          <dgm:ruleLst>
            <dgm:rule type="primFontSz" val="15" fact="NaN" max="NaN"/>
          </dgm:ruleLst>
        </dgm:layoutNode>
        <dgm:layoutNode name="descendantText" styleLbl="alignAccFollowNode1">
          <dgm:varLst>
            <dgm:bulletEnabled/>
          </dgm:varLst>
          <dgm:alg type="tx">
            <dgm:param type="stBulletLvl" val="0"/>
            <dgm:param type="parTxLTRAlign" val="l"/>
            <dgm:param type="shpTxLTRAlignCh" val="l"/>
            <dgm:param type="parTxRTLAlign" val="r"/>
            <dgm:param type="shpTxRTLAlignCh" val="r"/>
          </dgm:alg>
          <dgm:choose name="Name10">
            <dgm:if name="Name11" func="var" arg="dir" op="equ" val="norm">
              <dgm:shape xmlns:r="http://schemas.openxmlformats.org/officeDocument/2006/relationships" type="rect" r:blip="">
                <dgm:adjLst/>
              </dgm:shape>
            </dgm:if>
            <dgm:else name="Name12">
              <dgm:shape xmlns:r="http://schemas.openxmlformats.org/officeDocument/2006/relationships" type="rect" r:blip="">
                <dgm:adjLst/>
              </dgm:shape>
            </dgm:else>
          </dgm:choose>
          <dgm:presOf axis="des" ptType="node"/>
          <dgm:constrLst>
            <dgm:constr type="primFontSz" val="24"/>
            <dgm:constr type="lMarg" refType="w" fact="0.055"/>
            <dgm:constr type="rMarg" refType="w" fact="0.055"/>
            <dgm:constr type="tMarg" refType="h" fact="0.72"/>
            <dgm:constr type="bMarg" refType="h" fact="0.72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4D86F4-AAC6-BB46-9023-38F7FDB7D6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E9F9E0-FD75-6C4E-A6C1-2478228932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0FC3F6-012B-FB4E-8EE5-4FC2E0D396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CC696-5519-E740-A95B-D2248828B88C}" type="datetimeFigureOut">
              <a:rPr lang="en-US" smtClean="0"/>
              <a:t>5/8/20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E23CC2-7BC3-9C49-B54F-1B00CD3D36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B02EA6-535E-784E-A81E-A210D533BC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F3335-185F-1348-87CA-19FC4F56F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4606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8A706-37CE-B444-8BF1-1099FC9A9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4BCD14C-DDB7-D744-B347-0641E8BDFB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0366DA-2B2A-2F4C-993B-18B110E887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CC696-5519-E740-A95B-D2248828B88C}" type="datetimeFigureOut">
              <a:rPr lang="en-US" smtClean="0"/>
              <a:t>5/8/20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BAE26F-390E-9C4E-86D1-4362D0D7CA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73F02E-A4C2-F448-83EA-BEB9EF62D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F3335-185F-1348-87CA-19FC4F56F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7058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DDC2214-6740-A146-B861-4D17FEEF64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16F5E2-4D39-B44F-98AE-8340DE7D79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F45995-1181-704A-9DD3-13D9F9B9D3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CC696-5519-E740-A95B-D2248828B88C}" type="datetimeFigureOut">
              <a:rPr lang="en-US" smtClean="0"/>
              <a:t>5/8/20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4A8BDB-48E1-264B-90BF-D205E7BA0C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435AAA-9939-D445-B527-70F6B89236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F3335-185F-1348-87CA-19FC4F56F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6328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F236F6-7D9F-D644-BE74-F46FC0AC0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2A817E-A99D-8548-84BA-B17148C2DD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35388A-CE23-764C-8CD0-7514A6504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CC696-5519-E740-A95B-D2248828B88C}" type="datetimeFigureOut">
              <a:rPr lang="en-US" smtClean="0"/>
              <a:t>5/8/20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B1437F-D207-514B-8CF0-30C05EE5B3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9ECFF4-9136-D947-A8CE-57F5AF58D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F3335-185F-1348-87CA-19FC4F56F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6548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0A84EE-E7B3-1042-820B-51B8E4215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C9D18F-6E87-E341-BE2A-E774DAFE0F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AB3116-30DA-2E40-8FFC-9E4A69F2D3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CC696-5519-E740-A95B-D2248828B88C}" type="datetimeFigureOut">
              <a:rPr lang="en-US" smtClean="0"/>
              <a:t>5/8/20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4CBE90-DC21-3442-8C91-45208FB02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AC44EB-E3BB-C345-823E-45A3DB9800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F3335-185F-1348-87CA-19FC4F56F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5323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2A4641-B78A-3644-A76D-C1974C990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0B5F2E-E0CA-064A-8B0A-F09EC12E03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9A2E19-C42E-BD4F-AE5D-C8CA9313B2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B49773-D1FA-2343-9EE9-45D27A358C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CC696-5519-E740-A95B-D2248828B88C}" type="datetimeFigureOut">
              <a:rPr lang="en-US" smtClean="0"/>
              <a:t>5/8/20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26DB83-5C47-ED40-A825-447109D7A5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2C2C0B-3AF2-A946-8D1B-1DBC74DA26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F3335-185F-1348-87CA-19FC4F56F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6114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BFE79D-9988-3847-9B71-0227137A6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61F537-7422-254F-8402-AA5561FB77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A12516-FF01-814A-9A8D-5125E73796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EDA583-502E-AC4E-B647-6C981C60B23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E8790B9-D2B8-8442-ABDC-3241EE45064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FCF29E8-3A49-5D42-9E26-68C9969251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CC696-5519-E740-A95B-D2248828B88C}" type="datetimeFigureOut">
              <a:rPr lang="en-US" smtClean="0"/>
              <a:t>5/8/20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0341E83-E7AF-EF4A-B874-DB3BBCB381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3B85EED-8F4A-2B4A-8E4F-C4674A1AA2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F3335-185F-1348-87CA-19FC4F56F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3529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5035DF-8806-B948-82DB-A84B1EEFB4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0CB3302-15F3-0A4D-B8A5-D6528EDEED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CC696-5519-E740-A95B-D2248828B88C}" type="datetimeFigureOut">
              <a:rPr lang="en-US" smtClean="0"/>
              <a:t>5/8/20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EF46AA-0E84-9F4A-AEA6-9C1B92A65F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5BB742-B560-C74F-87E0-624ADA2E4F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F3335-185F-1348-87CA-19FC4F56F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56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8F58B19-3F8F-934B-98C2-9362A1B420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CC696-5519-E740-A95B-D2248828B88C}" type="datetimeFigureOut">
              <a:rPr lang="en-US" smtClean="0"/>
              <a:t>5/8/20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C971422-ADC5-1B4F-A4D4-48EE8952F0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F56508-1E71-6F41-96A8-C78DD580C8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F3335-185F-1348-87CA-19FC4F56F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3878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10507E-C9DB-C241-BD0E-58514EB28A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8BAAFD-6537-C14C-977A-81494E5E8A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6368BE-88AC-B44A-A4DB-FBFDA985A2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E6D94A-49DB-D942-8C64-38A15B52E9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CC696-5519-E740-A95B-D2248828B88C}" type="datetimeFigureOut">
              <a:rPr lang="en-US" smtClean="0"/>
              <a:t>5/8/20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726D36-73B0-3F41-90C5-14B97F62D6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D782FD-5F1B-4D42-A00D-704A6DFC99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F3335-185F-1348-87CA-19FC4F56F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3334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C22D1-B1AE-6247-9162-AF4219B187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41B4D98-6092-1741-A30C-7698A5C563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ECC1DB-424C-CE4F-B91C-44B75C341A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6E1D26-3B0E-594B-812F-56D8D65397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CC696-5519-E740-A95B-D2248828B88C}" type="datetimeFigureOut">
              <a:rPr lang="en-US" smtClean="0"/>
              <a:t>5/8/20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913A78-B1E6-CA41-A120-5A91C87C71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EB9A80-51E6-7245-9A61-6DE2C07DA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F3335-185F-1348-87CA-19FC4F56F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2650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2B11788-ABB2-AF4E-84E6-3CE8329D5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029B48-224A-CA40-82C7-01EDF213B2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9A486D-6E34-DE49-96D5-C81DFB289B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6CC696-5519-E740-A95B-D2248828B88C}" type="datetimeFigureOut">
              <a:rPr lang="en-US" smtClean="0"/>
              <a:t>5/8/20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55FE70-051A-8841-98A1-427B54C0A4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D3C3F7-432D-6A4D-A134-7ACA08FABB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8F3335-185F-1348-87CA-19FC4F56F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2668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mailto:hrahmatwahyu@gmail.com" TargetMode="Externa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portswigger.net/web-security/access-control/idor" TargetMode="External"/><Relationship Id="rId2" Type="http://schemas.openxmlformats.org/officeDocument/2006/relationships/hyperlink" Target="https://portswigger.net/web-security/access-control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wahyuhadi/lombov-dev-sharing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DCB5928-DC7D-4612-9922-441966E156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682C1161-1736-45EC-99B7-33F3CAE9D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6E6E6"/>
            </a:solidFill>
          </a:ln>
          <a:effectLst>
            <a:outerShdw blurRad="762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84D4DDB8-B68F-45B0-9F62-C4279996F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12BDD7-A821-2144-90E9-5CB1A3E301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Common Attack In Modern Web Apps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17DB1B-BFA8-624D-9B29-A308FA436D36}"/>
              </a:ext>
            </a:extLst>
          </p:cNvPr>
          <p:cNvSpPr txBox="1"/>
          <p:nvPr/>
        </p:nvSpPr>
        <p:spPr>
          <a:xfrm>
            <a:off x="5397645" y="2308950"/>
            <a:ext cx="620077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3600" dirty="0"/>
              <a:t>Easy Topic</a:t>
            </a:r>
          </a:p>
          <a:p>
            <a:pPr marL="285750" indent="-285750">
              <a:buFontTx/>
              <a:buChar char="-"/>
            </a:pPr>
            <a:r>
              <a:rPr lang="en-US" sz="3600" dirty="0"/>
              <a:t>Easy To Implement</a:t>
            </a:r>
          </a:p>
          <a:p>
            <a:pPr marL="285750" indent="-285750">
              <a:buFontTx/>
              <a:buChar char="-"/>
            </a:pPr>
            <a:r>
              <a:rPr lang="en-US" sz="3600" dirty="0"/>
              <a:t>Easy To Understand</a:t>
            </a:r>
          </a:p>
        </p:txBody>
      </p:sp>
    </p:spTree>
    <p:extLst>
      <p:ext uri="{BB962C8B-B14F-4D97-AF65-F5344CB8AC3E}">
        <p14:creationId xmlns:p14="http://schemas.microsoft.com/office/powerpoint/2010/main" val="28269907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70BC49-53AD-2F49-BE8A-87C140524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63BB49-A3F7-E14B-8138-238E23A5EF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sz="4400" dirty="0"/>
          </a:p>
          <a:p>
            <a:pPr marL="0" indent="0" algn="ctr">
              <a:buNone/>
            </a:pPr>
            <a:endParaRPr lang="en-US" sz="4400" dirty="0"/>
          </a:p>
          <a:p>
            <a:pPr marL="0" indent="0" algn="ctr">
              <a:buNone/>
            </a:pPr>
            <a:r>
              <a:rPr lang="en-US" sz="4400" dirty="0"/>
              <a:t>Real Case</a:t>
            </a:r>
          </a:p>
        </p:txBody>
      </p:sp>
    </p:spTree>
    <p:extLst>
      <p:ext uri="{BB962C8B-B14F-4D97-AF65-F5344CB8AC3E}">
        <p14:creationId xmlns:p14="http://schemas.microsoft.com/office/powerpoint/2010/main" val="32452105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1300C7-298D-A245-94AF-0C0951BBAA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Account Take Over (ATO)</a:t>
            </a:r>
          </a:p>
        </p:txBody>
      </p:sp>
      <p:sp>
        <p:nvSpPr>
          <p:cNvPr id="23" name="Arc 22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7A5FC3E-A2A6-FB46-895F-94F3944212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r>
              <a:rPr lang="en-US" dirty="0"/>
              <a:t> PHP type juggling</a:t>
            </a:r>
          </a:p>
          <a:p>
            <a:r>
              <a:rPr lang="en-US" dirty="0"/>
              <a:t> Bypass OTP</a:t>
            </a:r>
          </a:p>
          <a:p>
            <a:r>
              <a:rPr lang="en-US" dirty="0"/>
              <a:t> Bad Login Design Flow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39142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8C9F18-41BA-F844-9CC1-7E4C560E11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US" sz="3600"/>
              <a:t>Php type juggling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37BC8D-8B0A-B148-84F4-37830A987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1782981"/>
            <a:ext cx="10905066" cy="4393982"/>
          </a:xfrm>
        </p:spPr>
        <p:txBody>
          <a:bodyPr>
            <a:normAutofit/>
          </a:bodyPr>
          <a:lstStyle/>
          <a:p>
            <a:endParaRPr lang="en-ID" sz="2000"/>
          </a:p>
          <a:p>
            <a:endParaRPr lang="en-ID" sz="2000"/>
          </a:p>
          <a:p>
            <a:endParaRPr lang="en-ID" sz="2000"/>
          </a:p>
          <a:p>
            <a:pPr marL="0" indent="0">
              <a:buNone/>
            </a:pPr>
            <a:r>
              <a:rPr lang="en-ID" sz="2000"/>
              <a:t>PHP has a feature called “type juggling”, or “type coercion”. This means that during the comparison of variables of different types, PHP will first convert them to a common, comparable type.</a:t>
            </a:r>
            <a:endParaRPr lang="en-US" sz="20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0760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8C9F18-41BA-F844-9CC1-7E4C560E11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US" sz="3600" dirty="0"/>
              <a:t>Php type juggling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37BC8D-8B0A-B148-84F4-37830A987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1782981"/>
            <a:ext cx="10905066" cy="439398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ID" sz="2000" dirty="0"/>
          </a:p>
          <a:p>
            <a:pPr marL="0" indent="0">
              <a:buNone/>
            </a:pPr>
            <a:endParaRPr lang="en-ID" sz="2000" dirty="0"/>
          </a:p>
          <a:p>
            <a:pPr marL="0" indent="0">
              <a:buNone/>
            </a:pPr>
            <a:r>
              <a:rPr lang="en-ID" dirty="0"/>
              <a:t>            …..</a:t>
            </a:r>
          </a:p>
          <a:p>
            <a:pPr marL="0" indent="0">
              <a:buNone/>
            </a:pPr>
            <a:r>
              <a:rPr lang="en-ID" dirty="0"/>
              <a:t>	 if ($_POST["password"] == ”Admin_P4sswD”) {</a:t>
            </a:r>
          </a:p>
          <a:p>
            <a:pPr marL="0" indent="0">
              <a:buNone/>
            </a:pPr>
            <a:r>
              <a:rPr lang="en-ID" dirty="0"/>
              <a:t>                  </a:t>
            </a:r>
            <a:r>
              <a:rPr lang="en-ID" dirty="0" err="1"/>
              <a:t>login_as_admin</a:t>
            </a:r>
            <a:r>
              <a:rPr lang="en-ID" dirty="0"/>
              <a:t>();</a:t>
            </a:r>
          </a:p>
          <a:p>
            <a:pPr marL="0" indent="0">
              <a:buNone/>
            </a:pPr>
            <a:r>
              <a:rPr lang="en-ID" dirty="0"/>
              <a:t>             }</a:t>
            </a:r>
            <a:br>
              <a:rPr lang="en-ID" sz="2000" dirty="0"/>
            </a:br>
            <a:endParaRPr lang="en-ID" sz="20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6278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8C9F18-41BA-F844-9CC1-7E4C560E11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US" sz="3600" dirty="0"/>
              <a:t>Php type juggling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37BC8D-8B0A-B148-84F4-37830A987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1782981"/>
            <a:ext cx="10905066" cy="4393982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endParaRPr lang="en-ID" sz="2000" dirty="0"/>
          </a:p>
          <a:p>
            <a:pPr marL="0" indent="0">
              <a:buNone/>
            </a:pPr>
            <a:endParaRPr lang="en-ID" sz="2000" dirty="0"/>
          </a:p>
          <a:p>
            <a:pPr marL="0" indent="0" algn="ctr">
              <a:buNone/>
            </a:pPr>
            <a:r>
              <a:rPr lang="en-ID" sz="2000" dirty="0"/>
              <a:t>      Then, simply submitting an integer input of 0 would successfully lo</a:t>
            </a:r>
          </a:p>
          <a:p>
            <a:pPr marL="0" indent="0" algn="ctr">
              <a:buNone/>
            </a:pPr>
            <a:r>
              <a:rPr lang="en-ID" sz="2000" dirty="0"/>
              <a:t>you in as admin, since this will evaluate to True</a:t>
            </a:r>
          </a:p>
          <a:p>
            <a:pPr marL="0" indent="0" algn="ctr">
              <a:buNone/>
            </a:pPr>
            <a:endParaRPr lang="en-ID" sz="2000" dirty="0"/>
          </a:p>
          <a:p>
            <a:pPr marL="0" indent="0" algn="ctr">
              <a:buNone/>
            </a:pPr>
            <a:r>
              <a:rPr lang="en-ID" sz="2000" dirty="0"/>
              <a:t>(0 == “Admin_P4sswD”) -&gt; True</a:t>
            </a:r>
            <a:br>
              <a:rPr lang="en-ID" sz="2000" dirty="0"/>
            </a:br>
            <a:endParaRPr lang="en-ID" sz="2000" dirty="0"/>
          </a:p>
          <a:p>
            <a:pPr marL="0" indent="0" algn="ctr">
              <a:buNone/>
            </a:pPr>
            <a:endParaRPr lang="en-ID" sz="2000" dirty="0"/>
          </a:p>
          <a:p>
            <a:pPr marL="0" indent="0" algn="ctr">
              <a:buNone/>
            </a:pPr>
            <a:r>
              <a:rPr lang="en-ID" sz="2000" dirty="0"/>
              <a:t>And “0” and “Admin_P4sswD” are, obviously, different strings.</a:t>
            </a:r>
          </a:p>
          <a:p>
            <a:pPr marL="0" indent="0" algn="ctr">
              <a:buNone/>
            </a:pPr>
            <a:endParaRPr lang="en-ID" sz="2000" dirty="0"/>
          </a:p>
          <a:p>
            <a:pPr marL="0" indent="0" algn="ctr">
              <a:buNone/>
            </a:pPr>
            <a:r>
              <a:rPr lang="en-ID" sz="2000" dirty="0"/>
              <a:t>(“0” == “Admin_P4sswD”) -&gt; False</a:t>
            </a:r>
            <a:br>
              <a:rPr lang="en-ID" sz="2000" dirty="0"/>
            </a:br>
            <a:br>
              <a:rPr lang="en-ID" sz="2000" dirty="0"/>
            </a:br>
            <a:endParaRPr lang="en-ID" sz="20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2751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1709F1D5-B0F1-4714-A239-E5B61C1619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228FB460-D3FF-4440-A020-05982A09E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0546" y="1011045"/>
            <a:ext cx="4369859" cy="4369859"/>
          </a:xfrm>
          <a:prstGeom prst="roundRect">
            <a:avLst>
              <a:gd name="adj" fmla="val 275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E687FF-C0E8-A74B-9A43-7588DD9698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6826" y="1112969"/>
            <a:ext cx="3937298" cy="416601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Bypass OTP (One Time Password)</a:t>
            </a:r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14847E93-7DC1-4D4B-8829-B19AA7137C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30529" y="0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5566D6E1-03A1-4D73-A4E0-35D74D568A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961511" y="-1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9F835A99-04AC-494A-A572-AFE8413CC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2936831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4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28294E-5B99-4143-9DDC-19462C43C0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820880"/>
            <a:ext cx="5257799" cy="488935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kern="1200" dirty="0">
              <a:latin typeface="+mn-lt"/>
              <a:ea typeface="+mn-ea"/>
              <a:cs typeface="+mn-cs"/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kern="1200" dirty="0">
              <a:latin typeface="+mn-lt"/>
              <a:ea typeface="+mn-ea"/>
              <a:cs typeface="+mn-cs"/>
            </a:endParaRPr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kern="1200" dirty="0">
                <a:latin typeface="+mn-lt"/>
                <a:ea typeface="+mn-ea"/>
                <a:cs typeface="+mn-cs"/>
              </a:rPr>
              <a:t> No Rate Limit</a:t>
            </a:r>
            <a:endParaRPr lang="en-US" dirty="0"/>
          </a:p>
          <a:p>
            <a:pPr marL="0" indent="0">
              <a:buNone/>
            </a:pPr>
            <a:endParaRPr lang="en-US" kern="1200" dirty="0">
              <a:latin typeface="+mn-lt"/>
              <a:ea typeface="+mn-ea"/>
              <a:cs typeface="+mn-cs"/>
            </a:endParaRPr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7B786209-1B0B-4CA9-9BDD-F7327066A8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835649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2D2964BB-484D-45AE-AD66-D407D06296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418308" y="5717905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6691AC69-A76E-4DAB-B565-468B6B87AC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132972" y="6258755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14290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13BDF-2E24-9141-ACA3-B35F95FA1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AB59E5E-8082-C748-A586-402A762E6D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28887" y="365125"/>
            <a:ext cx="7058025" cy="6064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2717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1709F1D5-B0F1-4714-A239-E5B61C1619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228FB460-D3FF-4440-A020-05982A09E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0546" y="1011045"/>
            <a:ext cx="4369859" cy="4369859"/>
          </a:xfrm>
          <a:prstGeom prst="roundRect">
            <a:avLst>
              <a:gd name="adj" fmla="val 275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E687FF-C0E8-A74B-9A43-7588DD9698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6826" y="1112969"/>
            <a:ext cx="3937298" cy="416601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Bypass OTP (One Time Password)</a:t>
            </a:r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14847E93-7DC1-4D4B-8829-B19AA7137C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30529" y="0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5566D6E1-03A1-4D73-A4E0-35D74D568A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961511" y="-1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9F835A99-04AC-494A-A572-AFE8413CC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2936831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4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28294E-5B99-4143-9DDC-19462C43C0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820880"/>
            <a:ext cx="5257799" cy="488935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endParaRPr lang="en-US" sz="3200" dirty="0"/>
          </a:p>
          <a:p>
            <a:pPr marL="0" indent="0" algn="ctr">
              <a:buNone/>
            </a:pPr>
            <a:endParaRPr lang="en-US" sz="3200" dirty="0"/>
          </a:p>
          <a:p>
            <a:pPr marL="0" indent="0" algn="ctr">
              <a:buNone/>
            </a:pPr>
            <a:endParaRPr lang="en-US" sz="3200" dirty="0"/>
          </a:p>
          <a:p>
            <a:pPr marL="0" indent="0" algn="ctr">
              <a:buNone/>
            </a:pPr>
            <a:endParaRPr lang="en-US" sz="3200" dirty="0"/>
          </a:p>
          <a:p>
            <a:pPr marL="0" indent="0" algn="ctr">
              <a:buNone/>
            </a:pPr>
            <a:r>
              <a:rPr lang="en-US" sz="3200" dirty="0"/>
              <a:t>Array Object Format</a:t>
            </a:r>
          </a:p>
          <a:p>
            <a:pPr marL="0" indent="0">
              <a:buNone/>
            </a:pPr>
            <a:endParaRPr lang="en-US" kern="1200" dirty="0">
              <a:latin typeface="+mn-lt"/>
              <a:ea typeface="+mn-ea"/>
              <a:cs typeface="+mn-cs"/>
            </a:endParaRPr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7B786209-1B0B-4CA9-9BDD-F7327066A8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835649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2D2964BB-484D-45AE-AD66-D407D06296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418308" y="5717905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6691AC69-A76E-4DAB-B565-468B6B87AC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132972" y="6258755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25559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E687FF-C0E8-A74B-9A43-7588DD969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Bypass OTP (One Time Password)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28294E-5B99-4143-9DDC-19462C43C0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>
              <a:buFontTx/>
              <a:buChar char="-"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695BAC3-3BB9-7445-B549-3705AC4B64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7257" y="2414587"/>
            <a:ext cx="9976543" cy="3548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0225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E687FF-C0E8-A74B-9A43-7588DD969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Bypass OTP (One Time Password)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28294E-5B99-4143-9DDC-19462C43C0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>
              <a:buFontTx/>
              <a:buChar char="-"/>
            </a:pPr>
            <a:endParaRPr lang="en-US" dirty="0"/>
          </a:p>
          <a:p>
            <a:pPr>
              <a:buFontTx/>
              <a:buChar char="-"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F0C738-3917-B745-9183-6F44C2D000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214" y="1690688"/>
            <a:ext cx="986080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4493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5DCB5928-DC7D-4612-9922-441966E156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8" name="Freeform: Shape 17">
            <a:extLst>
              <a:ext uri="{FF2B5EF4-FFF2-40B4-BE49-F238E27FC236}">
                <a16:creationId xmlns:a16="http://schemas.microsoft.com/office/drawing/2014/main" id="{682C1161-1736-45EC-99B7-33F3CAE9D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6E6E6"/>
            </a:solidFill>
          </a:ln>
          <a:effectLst>
            <a:outerShdw blurRad="762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0" name="Freeform: Shape 19">
            <a:extLst>
              <a:ext uri="{FF2B5EF4-FFF2-40B4-BE49-F238E27FC236}">
                <a16:creationId xmlns:a16="http://schemas.microsoft.com/office/drawing/2014/main" id="{84D4DDB8-B68F-45B0-9F62-C4279996F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8D4191-6850-C748-8117-C173907690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0" y="1122363"/>
            <a:ext cx="4567567" cy="3204134"/>
          </a:xfrm>
        </p:spPr>
        <p:txBody>
          <a:bodyPr anchor="b">
            <a:normAutofit/>
          </a:bodyPr>
          <a:lstStyle/>
          <a:p>
            <a:pPr algn="l"/>
            <a:r>
              <a:rPr lang="en-US" sz="2000" dirty="0"/>
              <a:t>- Red Team and Automation </a:t>
            </a:r>
            <a:br>
              <a:rPr lang="en-US" sz="2000" dirty="0"/>
            </a:br>
            <a:r>
              <a:rPr lang="en-US" sz="2000" dirty="0"/>
              <a:t>- </a:t>
            </a:r>
            <a:r>
              <a:rPr lang="en-US" sz="2000" dirty="0" err="1"/>
              <a:t>Pentester</a:t>
            </a:r>
            <a:br>
              <a:rPr lang="en-US" sz="2000" dirty="0"/>
            </a:br>
            <a:r>
              <a:rPr lang="en-US" sz="2000" dirty="0"/>
              <a:t>- </a:t>
            </a:r>
            <a:r>
              <a:rPr lang="en-ID" sz="1800" dirty="0"/>
              <a:t>Offensive Security Certified Professional</a:t>
            </a:r>
            <a:br>
              <a:rPr lang="en-ID" sz="1800" dirty="0"/>
            </a:br>
            <a:br>
              <a:rPr lang="en-ID" dirty="0"/>
            </a:br>
            <a:br>
              <a:rPr lang="en-ID" sz="2000" dirty="0"/>
            </a:br>
            <a:endParaRPr lang="en-US" sz="2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393AF58-EF03-8042-9186-53A90F6DF2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1" y="4872922"/>
            <a:ext cx="3933306" cy="1208141"/>
          </a:xfrm>
        </p:spPr>
        <p:txBody>
          <a:bodyPr>
            <a:normAutofit/>
          </a:bodyPr>
          <a:lstStyle/>
          <a:p>
            <a:pPr algn="l"/>
            <a:r>
              <a:rPr lang="en-US" sz="2000" dirty="0"/>
              <a:t>Jakarta Pusat, </a:t>
            </a:r>
            <a:r>
              <a:rPr lang="en-US" sz="2000" dirty="0" err="1"/>
              <a:t>Kebon</a:t>
            </a:r>
            <a:r>
              <a:rPr lang="en-US" sz="2000" dirty="0"/>
              <a:t> </a:t>
            </a:r>
            <a:r>
              <a:rPr lang="en-US" sz="2000" dirty="0" err="1"/>
              <a:t>Kacang</a:t>
            </a:r>
            <a:r>
              <a:rPr lang="en-US" sz="2000" dirty="0"/>
              <a:t> </a:t>
            </a:r>
          </a:p>
          <a:p>
            <a:pPr algn="l"/>
            <a:r>
              <a:rPr lang="en-US" sz="2000" dirty="0">
                <a:hlinkClick r:id="rId2"/>
              </a:rPr>
              <a:t>hrahmatwahyu@gmail.com</a:t>
            </a:r>
            <a:endParaRPr lang="en-US" sz="2000" dirty="0"/>
          </a:p>
          <a:p>
            <a:pPr algn="l"/>
            <a:r>
              <a:rPr lang="en-US" sz="2000" dirty="0"/>
              <a:t>@</a:t>
            </a:r>
            <a:r>
              <a:rPr lang="en-US" sz="2000" dirty="0" err="1"/>
              <a:t>r.wahyu</a:t>
            </a:r>
            <a:r>
              <a:rPr lang="en-US" sz="2000" dirty="0"/>
              <a:t> (telegram)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6CD44765-5755-5949-B4B9-33F30F8015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4356" y="918017"/>
            <a:ext cx="6408836" cy="4870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6352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1709F1D5-B0F1-4714-A239-E5B61C1619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228FB460-D3FF-4440-A020-05982A09E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0546" y="1011045"/>
            <a:ext cx="4369859" cy="4369859"/>
          </a:xfrm>
          <a:prstGeom prst="roundRect">
            <a:avLst>
              <a:gd name="adj" fmla="val 275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E687FF-C0E8-A74B-9A43-7588DD9698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6826" y="1112969"/>
            <a:ext cx="3937298" cy="416601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Bypass OTP (One Time Password)</a:t>
            </a:r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14847E93-7DC1-4D4B-8829-B19AA7137C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30529" y="0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5566D6E1-03A1-4D73-A4E0-35D74D568A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961511" y="-1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9F835A99-04AC-494A-A572-AFE8413CC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2936831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4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28294E-5B99-4143-9DDC-19462C43C0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820880"/>
            <a:ext cx="5257799" cy="488935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kern="1200" dirty="0">
              <a:latin typeface="+mn-lt"/>
              <a:ea typeface="+mn-ea"/>
              <a:cs typeface="+mn-cs"/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kern="1200" dirty="0">
              <a:latin typeface="+mn-lt"/>
              <a:ea typeface="+mn-ea"/>
              <a:cs typeface="+mn-cs"/>
            </a:endParaRPr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kern="1200" dirty="0">
                <a:latin typeface="+mn-lt"/>
                <a:ea typeface="+mn-ea"/>
                <a:cs typeface="+mn-cs"/>
              </a:rPr>
              <a:t>Use another user OTP</a:t>
            </a:r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7B786209-1B0B-4CA9-9BDD-F7327066A8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835649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2D2964BB-484D-45AE-AD66-D407D06296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418308" y="5717905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6691AC69-A76E-4DAB-B565-468B6B87AC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132972" y="6258755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13757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6329F7-5911-7A44-B173-52A4EE290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Case 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899C6EC8-97EE-CB46-8C31-AFE65EB4D0E9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199" y="2563285"/>
            <a:ext cx="10515599" cy="1246495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en-US" altLang="en-US" sz="21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inherit"/>
                <a:cs typeface="Arial" panose="020B0604020202020204" pitchFamily="34" charset="0"/>
              </a:rPr>
              <a:t>- Attacker has an account with a mobile phone number: 081917917917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rgbClr val="222222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100" b="0" i="0" u="none" strike="noStrike" cap="none" normalizeH="0" baseline="0" dirty="0">
              <a:ln>
                <a:noFill/>
              </a:ln>
              <a:solidFill>
                <a:srgbClr val="222222"/>
              </a:solidFill>
              <a:effectLst/>
              <a:latin typeface="inherit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100" dirty="0">
                <a:solidFill>
                  <a:srgbClr val="222222"/>
                </a:solidFill>
                <a:latin typeface="inherit"/>
                <a:cs typeface="Arial" panose="020B0604020202020204" pitchFamily="34" charset="0"/>
              </a:rPr>
              <a:t>- </a:t>
            </a:r>
            <a:r>
              <a:rPr kumimoji="0" lang="en-US" altLang="en-US" sz="21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inherit"/>
                <a:cs typeface="Arial" panose="020B0604020202020204" pitchFamily="34" charset="0"/>
              </a:rPr>
              <a:t>The attacker will take over the account from the owner named Bob with phone 081918918918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5D87C74E-1842-5540-B656-D37ACB7DBE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3156"/>
            <a:ext cx="65" cy="430887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98391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D5C1D-BCE7-8342-B092-6052A84460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49325"/>
          </a:xfrm>
        </p:spPr>
        <p:txBody>
          <a:bodyPr/>
          <a:lstStyle/>
          <a:p>
            <a:r>
              <a:rPr lang="en-US" dirty="0"/>
              <a:t>/</a:t>
            </a:r>
            <a:r>
              <a:rPr lang="en-US" dirty="0" err="1"/>
              <a:t>api</a:t>
            </a:r>
            <a:r>
              <a:rPr lang="en-US" dirty="0"/>
              <a:t>/login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261FBAC3-EA8B-1348-AA7A-25F83D217E4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890044"/>
            <a:ext cx="1422400" cy="142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49404B0-8D3A-FD41-AF09-3AAF8F5DC652}"/>
              </a:ext>
            </a:extLst>
          </p:cNvPr>
          <p:cNvSpPr txBox="1"/>
          <p:nvPr/>
        </p:nvSpPr>
        <p:spPr>
          <a:xfrm>
            <a:off x="838199" y="4557713"/>
            <a:ext cx="17049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Atacker</a:t>
            </a:r>
            <a:r>
              <a:rPr lang="en-US" dirty="0"/>
              <a:t> :</a:t>
            </a:r>
            <a:br>
              <a:rPr lang="en-US" dirty="0"/>
            </a:br>
            <a:r>
              <a:rPr lang="en-US" dirty="0"/>
              <a:t>081917917917</a:t>
            </a:r>
          </a:p>
        </p:txBody>
      </p:sp>
      <p:pic>
        <p:nvPicPr>
          <p:cNvPr id="6" name="Picture 12">
            <a:extLst>
              <a:ext uri="{FF2B5EF4-FFF2-40B4-BE49-F238E27FC236}">
                <a16:creationId xmlns:a16="http://schemas.microsoft.com/office/drawing/2014/main" id="{A3216272-172D-1A4F-A86B-B32B3CD1DA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8512" y="2890044"/>
            <a:ext cx="1484313" cy="1484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72F60EC-6BF7-E749-9AEB-7FD1EA9553F5}"/>
              </a:ext>
            </a:extLst>
          </p:cNvPr>
          <p:cNvCxnSpPr/>
          <p:nvPr/>
        </p:nvCxnSpPr>
        <p:spPr>
          <a:xfrm>
            <a:off x="2414588" y="3557588"/>
            <a:ext cx="71580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325E783-A86D-3D44-A1EE-A3CAF07513C2}"/>
              </a:ext>
            </a:extLst>
          </p:cNvPr>
          <p:cNvSpPr txBox="1"/>
          <p:nvPr/>
        </p:nvSpPr>
        <p:spPr>
          <a:xfrm>
            <a:off x="3871913" y="3000375"/>
            <a:ext cx="45005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{“phone” : “081917917917”}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75EC72F-6606-504F-84CE-5211B4282B78}"/>
              </a:ext>
            </a:extLst>
          </p:cNvPr>
          <p:cNvCxnSpPr/>
          <p:nvPr/>
        </p:nvCxnSpPr>
        <p:spPr>
          <a:xfrm flipH="1">
            <a:off x="2543174" y="3943350"/>
            <a:ext cx="7145338" cy="10572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F708ECE-22E8-2E49-9685-4FDA4F6E4E2D}"/>
              </a:ext>
            </a:extLst>
          </p:cNvPr>
          <p:cNvSpPr txBox="1"/>
          <p:nvPr/>
        </p:nvSpPr>
        <p:spPr>
          <a:xfrm rot="21016175">
            <a:off x="3686175" y="4787891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Send OTP example : 4312</a:t>
            </a:r>
          </a:p>
        </p:txBody>
      </p:sp>
    </p:spTree>
    <p:extLst>
      <p:ext uri="{BB962C8B-B14F-4D97-AF65-F5344CB8AC3E}">
        <p14:creationId xmlns:p14="http://schemas.microsoft.com/office/powerpoint/2010/main" val="3085349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03337-8D1F-2B40-9E28-F6788DE10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ABB542-0E22-1542-8D34-3375F44A9E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Normal Request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D6DCD4-540E-A746-9998-6DA606B675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641600"/>
            <a:ext cx="5562600" cy="1574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3AF0383-D3AE-9943-98DB-1A13B214B9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0" y="4447381"/>
            <a:ext cx="5715000" cy="1498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E0952C0-1644-7044-B4F8-C79EBFCE096D}"/>
              </a:ext>
            </a:extLst>
          </p:cNvPr>
          <p:cNvSpPr txBox="1"/>
          <p:nvPr/>
        </p:nvSpPr>
        <p:spPr>
          <a:xfrm>
            <a:off x="1414463" y="4700588"/>
            <a:ext cx="2857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Change Phone Number</a:t>
            </a:r>
          </a:p>
        </p:txBody>
      </p:sp>
      <p:sp>
        <p:nvSpPr>
          <p:cNvPr id="8" name="Donut 7">
            <a:extLst>
              <a:ext uri="{FF2B5EF4-FFF2-40B4-BE49-F238E27FC236}">
                <a16:creationId xmlns:a16="http://schemas.microsoft.com/office/drawing/2014/main" id="{EC71E80E-C16C-B04D-BAD1-FC9682265D9D}"/>
              </a:ext>
            </a:extLst>
          </p:cNvPr>
          <p:cNvSpPr/>
          <p:nvPr/>
        </p:nvSpPr>
        <p:spPr>
          <a:xfrm>
            <a:off x="1000125" y="3200400"/>
            <a:ext cx="2357438" cy="514350"/>
          </a:xfrm>
          <a:prstGeom prst="don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Frame 9">
            <a:extLst>
              <a:ext uri="{FF2B5EF4-FFF2-40B4-BE49-F238E27FC236}">
                <a16:creationId xmlns:a16="http://schemas.microsoft.com/office/drawing/2014/main" id="{3C5D0E40-10CB-0340-8250-A8A3BE68587A}"/>
              </a:ext>
            </a:extLst>
          </p:cNvPr>
          <p:cNvSpPr/>
          <p:nvPr/>
        </p:nvSpPr>
        <p:spPr>
          <a:xfrm>
            <a:off x="5057775" y="5069920"/>
            <a:ext cx="2071688" cy="387905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572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10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D56C40-8186-294D-8E01-C1651D2133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ID" dirty="0">
                <a:solidFill>
                  <a:srgbClr val="FFFFFF"/>
                </a:solidFill>
              </a:rPr>
              <a:t>Insecure Direct Object Reference (</a:t>
            </a:r>
            <a:r>
              <a:rPr lang="en-ID" b="1" dirty="0">
                <a:solidFill>
                  <a:srgbClr val="FFFFFF"/>
                </a:solidFill>
              </a:rPr>
              <a:t>IDOR</a:t>
            </a:r>
            <a:r>
              <a:rPr lang="en-ID" dirty="0">
                <a:solidFill>
                  <a:srgbClr val="FFFFFF"/>
                </a:solidFill>
              </a:rPr>
              <a:t>) </a:t>
            </a:r>
            <a:r>
              <a:rPr lang="en-US" dirty="0">
                <a:solidFill>
                  <a:srgbClr val="FFFFFF"/>
                </a:solidFill>
              </a:rPr>
              <a:t> 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E4A44F-E9D3-AA45-8F93-D5D8A6722D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r>
              <a:rPr lang="en-ID" sz="2000" dirty="0"/>
              <a:t>Insecure direct object references (IDOR) are a type of </a:t>
            </a:r>
            <a:r>
              <a:rPr lang="en-ID" sz="2000" dirty="0">
                <a:hlinkClick r:id="rId2"/>
              </a:rPr>
              <a:t>access control</a:t>
            </a:r>
            <a:r>
              <a:rPr lang="en-ID" sz="2000" dirty="0"/>
              <a:t> vulnerability that arises when an application uses user-supplied input to access objects directly</a:t>
            </a:r>
          </a:p>
          <a:p>
            <a:endParaRPr lang="en-ID" sz="2000" dirty="0"/>
          </a:p>
          <a:p>
            <a:endParaRPr lang="en-ID" sz="2000" dirty="0"/>
          </a:p>
          <a:p>
            <a:r>
              <a:rPr lang="en-ID" sz="2000" dirty="0">
                <a:hlinkClick r:id="rId3"/>
              </a:rPr>
              <a:t>https://portswigger.net/web-security/access-control/idor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3337082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C15863-73B6-6C4A-A85D-69D144B48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37780"/>
          </a:xfrm>
        </p:spPr>
        <p:txBody>
          <a:bodyPr>
            <a:normAutofit fontScale="90000"/>
          </a:bodyPr>
          <a:lstStyle/>
          <a:p>
            <a:r>
              <a:rPr lang="en-US" dirty="0"/>
              <a:t>Example /</a:t>
            </a:r>
            <a:r>
              <a:rPr lang="en-US" dirty="0" err="1"/>
              <a:t>user_id</a:t>
            </a:r>
            <a:r>
              <a:rPr lang="en-US" dirty="0"/>
              <a:t>=</a:t>
            </a:r>
            <a:r>
              <a:rPr lang="en-US" dirty="0" err="1"/>
              <a:t>xxxxx</a:t>
            </a:r>
            <a:br>
              <a:rPr lang="en-US" dirty="0"/>
            </a:br>
            <a:endParaRPr 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C566B02D-8D0E-854A-92A7-455E0D109FE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2" y="2908301"/>
            <a:ext cx="1422400" cy="142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3" name="Picture 7">
            <a:extLst>
              <a:ext uri="{FF2B5EF4-FFF2-40B4-BE49-F238E27FC236}">
                <a16:creationId xmlns:a16="http://schemas.microsoft.com/office/drawing/2014/main" id="{101206F2-F976-534F-9553-5B0F7741C3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8262" y="928686"/>
            <a:ext cx="1508125" cy="150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B10E40F-F3A1-154A-9607-B568925EEA6B}"/>
              </a:ext>
            </a:extLst>
          </p:cNvPr>
          <p:cNvSpPr txBox="1"/>
          <p:nvPr/>
        </p:nvSpPr>
        <p:spPr>
          <a:xfrm>
            <a:off x="684212" y="4330701"/>
            <a:ext cx="1422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1200" dirty="0"/>
              <a:t>Authenticated user</a:t>
            </a:r>
            <a:br>
              <a:rPr lang="en-ID" sz="1200" dirty="0"/>
            </a:br>
            <a:r>
              <a:rPr lang="en-ID" sz="1200" b="1" dirty="0"/>
              <a:t>user id : 120</a:t>
            </a:r>
            <a:endParaRPr lang="en-ID" sz="1200" b="0" dirty="0">
              <a:effectLst/>
            </a:endParaRPr>
          </a:p>
          <a:p>
            <a:br>
              <a:rPr lang="en-ID" dirty="0"/>
            </a:br>
            <a:endParaRPr lang="en-US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ABF118E-2C50-4848-BFB1-53B634EC7E5D}"/>
              </a:ext>
            </a:extLst>
          </p:cNvPr>
          <p:cNvCxnSpPr/>
          <p:nvPr/>
        </p:nvCxnSpPr>
        <p:spPr>
          <a:xfrm flipV="1">
            <a:off x="2314575" y="1628775"/>
            <a:ext cx="5514975" cy="19716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A460A40-4C2F-9E4D-AF9F-1A134735A10E}"/>
              </a:ext>
            </a:extLst>
          </p:cNvPr>
          <p:cNvSpPr txBox="1"/>
          <p:nvPr/>
        </p:nvSpPr>
        <p:spPr>
          <a:xfrm rot="20441369">
            <a:off x="2118206" y="2432010"/>
            <a:ext cx="50150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dirty="0"/>
              <a:t>Get My user profile which </a:t>
            </a:r>
            <a:r>
              <a:rPr lang="en-ID" b="1" dirty="0" err="1"/>
              <a:t>user_id</a:t>
            </a:r>
            <a:r>
              <a:rPr lang="en-ID" dirty="0"/>
              <a:t> is </a:t>
            </a:r>
            <a:r>
              <a:rPr lang="en-ID" b="1" dirty="0">
                <a:highlight>
                  <a:srgbClr val="00FF00"/>
                </a:highlight>
              </a:rPr>
              <a:t>120</a:t>
            </a:r>
            <a:r>
              <a:rPr lang="en-ID" dirty="0"/>
              <a:t> please !</a:t>
            </a:r>
            <a:endParaRPr lang="en-ID" b="0" dirty="0">
              <a:effectLst/>
            </a:endParaRPr>
          </a:p>
          <a:p>
            <a:br>
              <a:rPr lang="en-ID" dirty="0"/>
            </a:b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50BFCCC-6363-7D43-8ECA-90E8DD79A836}"/>
              </a:ext>
            </a:extLst>
          </p:cNvPr>
          <p:cNvSpPr/>
          <p:nvPr/>
        </p:nvSpPr>
        <p:spPr>
          <a:xfrm>
            <a:off x="9235283" y="718345"/>
            <a:ext cx="1700212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D" sz="1600" b="1" dirty="0" err="1">
                <a:solidFill>
                  <a:srgbClr val="000000"/>
                </a:solidFill>
                <a:latin typeface="Montserrat"/>
              </a:rPr>
              <a:t>user_id</a:t>
            </a:r>
            <a:r>
              <a:rPr lang="en-ID" sz="1600" b="1" dirty="0">
                <a:solidFill>
                  <a:srgbClr val="000000"/>
                </a:solidFill>
                <a:latin typeface="Montserrat"/>
              </a:rPr>
              <a:t> : 120</a:t>
            </a:r>
            <a:endParaRPr lang="en-ID" sz="1600" b="0" dirty="0">
              <a:effectLst/>
            </a:endParaRPr>
          </a:p>
          <a:p>
            <a:r>
              <a:rPr lang="en-ID" sz="1600" dirty="0">
                <a:solidFill>
                  <a:srgbClr val="000000"/>
                </a:solidFill>
                <a:latin typeface="Montserrat"/>
              </a:rPr>
              <a:t>Name : Budi</a:t>
            </a:r>
            <a:endParaRPr lang="en-ID" sz="1600" b="0" dirty="0">
              <a:effectLst/>
            </a:endParaRPr>
          </a:p>
          <a:p>
            <a:r>
              <a:rPr lang="en-ID" sz="1600" dirty="0">
                <a:solidFill>
                  <a:srgbClr val="000000"/>
                </a:solidFill>
                <a:latin typeface="Montserrat"/>
              </a:rPr>
              <a:t>Address : Jakarta</a:t>
            </a:r>
          </a:p>
          <a:p>
            <a:r>
              <a:rPr lang="en-ID" sz="1600" dirty="0">
                <a:solidFill>
                  <a:srgbClr val="000000"/>
                </a:solidFill>
                <a:latin typeface="Montserrat"/>
              </a:rPr>
              <a:t>Phone : 6298121</a:t>
            </a:r>
          </a:p>
          <a:p>
            <a:r>
              <a:rPr lang="en-ID" sz="1600" b="0" dirty="0">
                <a:solidFill>
                  <a:srgbClr val="000000"/>
                </a:solidFill>
                <a:effectLst/>
                <a:latin typeface="Montserrat"/>
              </a:rPr>
              <a:t>ID</a:t>
            </a:r>
            <a:r>
              <a:rPr lang="en-ID" sz="1600" dirty="0">
                <a:solidFill>
                  <a:srgbClr val="000000"/>
                </a:solidFill>
                <a:latin typeface="Montserrat"/>
              </a:rPr>
              <a:t> : </a:t>
            </a:r>
            <a:r>
              <a:rPr lang="en-ID" sz="1600" dirty="0" err="1">
                <a:solidFill>
                  <a:srgbClr val="000000"/>
                </a:solidFill>
                <a:latin typeface="Montserrat"/>
              </a:rPr>
              <a:t>xxxxx</a:t>
            </a:r>
            <a:endParaRPr lang="en-ID" sz="1600" dirty="0">
              <a:solidFill>
                <a:srgbClr val="000000"/>
              </a:solidFill>
              <a:latin typeface="Montserrat"/>
            </a:endParaRPr>
          </a:p>
          <a:p>
            <a:r>
              <a:rPr lang="en-ID" sz="1600" b="0" dirty="0">
                <a:solidFill>
                  <a:srgbClr val="000000"/>
                </a:solidFill>
                <a:effectLst/>
                <a:latin typeface="Montserrat"/>
              </a:rPr>
              <a:t>NPWP : </a:t>
            </a:r>
            <a:r>
              <a:rPr lang="en-ID" sz="1600" b="0" dirty="0" err="1">
                <a:solidFill>
                  <a:srgbClr val="000000"/>
                </a:solidFill>
                <a:effectLst/>
                <a:latin typeface="Montserrat"/>
              </a:rPr>
              <a:t>xxxxxx</a:t>
            </a:r>
            <a:endParaRPr lang="en-ID" sz="1600" b="0" dirty="0">
              <a:effectLst/>
            </a:endParaRPr>
          </a:p>
          <a:p>
            <a:br>
              <a:rPr lang="en-ID" dirty="0"/>
            </a:br>
            <a:endParaRPr lang="en-US" dirty="0"/>
          </a:p>
        </p:txBody>
      </p:sp>
      <p:pic>
        <p:nvPicPr>
          <p:cNvPr id="17" name="Picture 7">
            <a:extLst>
              <a:ext uri="{FF2B5EF4-FFF2-40B4-BE49-F238E27FC236}">
                <a16:creationId xmlns:a16="http://schemas.microsoft.com/office/drawing/2014/main" id="{571095C1-F834-C047-B813-6BE46ECCB0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2324" y="4330701"/>
            <a:ext cx="1508125" cy="150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7AB27C7-C321-A94C-9FB5-26DAD0894474}"/>
              </a:ext>
            </a:extLst>
          </p:cNvPr>
          <p:cNvCxnSpPr/>
          <p:nvPr/>
        </p:nvCxnSpPr>
        <p:spPr>
          <a:xfrm flipH="1">
            <a:off x="2314575" y="1961812"/>
            <a:ext cx="5373687" cy="19386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2D91D777-1B21-EE46-A087-1ED2602177C4}"/>
              </a:ext>
            </a:extLst>
          </p:cNvPr>
          <p:cNvSpPr txBox="1"/>
          <p:nvPr/>
        </p:nvSpPr>
        <p:spPr>
          <a:xfrm rot="20373043">
            <a:off x="3614739" y="2931150"/>
            <a:ext cx="24812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dirty="0"/>
              <a:t>Here your profile data !</a:t>
            </a:r>
            <a:endParaRPr lang="en-ID" b="0" dirty="0">
              <a:effectLst/>
            </a:endParaRPr>
          </a:p>
          <a:p>
            <a:br>
              <a:rPr lang="en-ID" dirty="0"/>
            </a:br>
            <a:endParaRPr lang="en-US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FDF3CF8-B2C9-F442-A9BB-A6DF5B15F854}"/>
              </a:ext>
            </a:extLst>
          </p:cNvPr>
          <p:cNvCxnSpPr/>
          <p:nvPr/>
        </p:nvCxnSpPr>
        <p:spPr>
          <a:xfrm>
            <a:off x="2314575" y="4158576"/>
            <a:ext cx="6015038" cy="9563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3A665DB-FA8C-F043-A1A6-BE649F2918B0}"/>
              </a:ext>
            </a:extLst>
          </p:cNvPr>
          <p:cNvSpPr txBox="1"/>
          <p:nvPr/>
        </p:nvSpPr>
        <p:spPr>
          <a:xfrm rot="453149">
            <a:off x="3126518" y="4282625"/>
            <a:ext cx="53736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dirty="0"/>
              <a:t>Get My user profile which </a:t>
            </a:r>
            <a:r>
              <a:rPr lang="en-ID" b="1" dirty="0" err="1"/>
              <a:t>user_id</a:t>
            </a:r>
            <a:r>
              <a:rPr lang="en-ID" dirty="0"/>
              <a:t> is </a:t>
            </a:r>
            <a:r>
              <a:rPr lang="en-ID" b="1" dirty="0">
                <a:highlight>
                  <a:srgbClr val="FF0000"/>
                </a:highlight>
              </a:rPr>
              <a:t>150</a:t>
            </a:r>
            <a:r>
              <a:rPr lang="en-ID" dirty="0"/>
              <a:t> please !</a:t>
            </a:r>
            <a:endParaRPr lang="en-ID" b="0" dirty="0">
              <a:effectLst/>
            </a:endParaRPr>
          </a:p>
          <a:p>
            <a:br>
              <a:rPr lang="en-ID" dirty="0"/>
            </a:br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615AE4D-D740-5E49-A732-97F3F1B6D57F}"/>
              </a:ext>
            </a:extLst>
          </p:cNvPr>
          <p:cNvSpPr txBox="1"/>
          <p:nvPr/>
        </p:nvSpPr>
        <p:spPr>
          <a:xfrm rot="542266">
            <a:off x="3619217" y="4772825"/>
            <a:ext cx="27644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dirty="0"/>
              <a:t>Here your profile data !</a:t>
            </a:r>
            <a:endParaRPr lang="en-ID" b="0" dirty="0">
              <a:effectLst/>
            </a:endParaRPr>
          </a:p>
          <a:p>
            <a:br>
              <a:rPr lang="en-ID" dirty="0"/>
            </a:br>
            <a:endParaRPr lang="en-US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8F08DDD-577C-B245-8043-294CD87EB082}"/>
              </a:ext>
            </a:extLst>
          </p:cNvPr>
          <p:cNvCxnSpPr/>
          <p:nvPr/>
        </p:nvCxnSpPr>
        <p:spPr>
          <a:xfrm flipH="1" flipV="1">
            <a:off x="2314575" y="4330701"/>
            <a:ext cx="6015038" cy="10156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C4D6C6DE-D208-DA47-ABB8-5B173B9D7653}"/>
              </a:ext>
            </a:extLst>
          </p:cNvPr>
          <p:cNvSpPr/>
          <p:nvPr/>
        </p:nvSpPr>
        <p:spPr>
          <a:xfrm>
            <a:off x="10059904" y="4330701"/>
            <a:ext cx="1700212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D" sz="1600" b="1" dirty="0" err="1">
                <a:solidFill>
                  <a:srgbClr val="000000"/>
                </a:solidFill>
                <a:latin typeface="Montserrat"/>
              </a:rPr>
              <a:t>user_id</a:t>
            </a:r>
            <a:r>
              <a:rPr lang="en-ID" sz="1600" b="1" dirty="0">
                <a:solidFill>
                  <a:srgbClr val="000000"/>
                </a:solidFill>
                <a:latin typeface="Montserrat"/>
              </a:rPr>
              <a:t> : 150</a:t>
            </a:r>
            <a:endParaRPr lang="en-ID" sz="1600" b="0" dirty="0">
              <a:effectLst/>
            </a:endParaRPr>
          </a:p>
          <a:p>
            <a:r>
              <a:rPr lang="en-ID" sz="1600" dirty="0">
                <a:solidFill>
                  <a:srgbClr val="000000"/>
                </a:solidFill>
                <a:latin typeface="Montserrat"/>
              </a:rPr>
              <a:t>Name :  Adi</a:t>
            </a:r>
            <a:endParaRPr lang="en-ID" sz="1600" b="0" dirty="0">
              <a:effectLst/>
            </a:endParaRPr>
          </a:p>
          <a:p>
            <a:r>
              <a:rPr lang="en-ID" sz="1600" dirty="0">
                <a:solidFill>
                  <a:srgbClr val="000000"/>
                </a:solidFill>
                <a:latin typeface="Montserrat"/>
              </a:rPr>
              <a:t>Address :Bogor</a:t>
            </a:r>
          </a:p>
          <a:p>
            <a:r>
              <a:rPr lang="en-ID" sz="1600" dirty="0">
                <a:solidFill>
                  <a:srgbClr val="000000"/>
                </a:solidFill>
                <a:latin typeface="Montserrat"/>
              </a:rPr>
              <a:t>Phone : 6281211</a:t>
            </a:r>
          </a:p>
          <a:p>
            <a:r>
              <a:rPr lang="en-ID" sz="1600" b="0" dirty="0">
                <a:solidFill>
                  <a:srgbClr val="000000"/>
                </a:solidFill>
                <a:effectLst/>
                <a:latin typeface="Montserrat"/>
              </a:rPr>
              <a:t>ID</a:t>
            </a:r>
            <a:r>
              <a:rPr lang="en-ID" sz="1600" dirty="0">
                <a:solidFill>
                  <a:srgbClr val="000000"/>
                </a:solidFill>
                <a:latin typeface="Montserrat"/>
              </a:rPr>
              <a:t> : </a:t>
            </a:r>
            <a:r>
              <a:rPr lang="en-ID" sz="1600" dirty="0" err="1">
                <a:solidFill>
                  <a:srgbClr val="000000"/>
                </a:solidFill>
                <a:latin typeface="Montserrat"/>
              </a:rPr>
              <a:t>xxxxx</a:t>
            </a:r>
            <a:endParaRPr lang="en-ID" sz="1600" dirty="0">
              <a:solidFill>
                <a:srgbClr val="000000"/>
              </a:solidFill>
              <a:latin typeface="Montserrat"/>
            </a:endParaRPr>
          </a:p>
          <a:p>
            <a:r>
              <a:rPr lang="en-ID" sz="1600" b="0" dirty="0">
                <a:solidFill>
                  <a:srgbClr val="000000"/>
                </a:solidFill>
                <a:effectLst/>
                <a:latin typeface="Montserrat"/>
              </a:rPr>
              <a:t>NPWP : </a:t>
            </a:r>
            <a:r>
              <a:rPr lang="en-ID" sz="1600" b="0" dirty="0" err="1">
                <a:solidFill>
                  <a:srgbClr val="000000"/>
                </a:solidFill>
                <a:effectLst/>
                <a:latin typeface="Montserrat"/>
              </a:rPr>
              <a:t>xxxxxx</a:t>
            </a:r>
            <a:endParaRPr lang="en-ID" sz="1600" b="0" dirty="0">
              <a:effectLst/>
            </a:endParaRPr>
          </a:p>
          <a:p>
            <a:br>
              <a:rPr lang="en-ID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4893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2" grpId="0"/>
      <p:bldP spid="2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219459-0D9E-DE47-8CCE-8EBD637B9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21734"/>
            <a:ext cx="10710333" cy="1135737"/>
          </a:xfrm>
        </p:spPr>
        <p:txBody>
          <a:bodyPr>
            <a:normAutofit/>
          </a:bodyPr>
          <a:lstStyle/>
          <a:p>
            <a:r>
              <a:rPr lang="en-US" sz="3600"/>
              <a:t>Mitigation</a:t>
            </a:r>
            <a:endParaRPr lang="en-US" sz="36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98E7D89-ACBB-4DD2-BACE-7A262EE7D6C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11721183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000942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6BA5BB-74E9-2D45-A1F8-9FC4B53460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Business Logic Flaws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FC573C-0032-D04C-AD6E-2C5A689D92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r>
              <a:rPr lang="en-ID" dirty="0"/>
              <a:t>Business logic is basically rules of the system according to functional specifications</a:t>
            </a:r>
          </a:p>
          <a:p>
            <a:endParaRPr lang="en-ID" dirty="0"/>
          </a:p>
          <a:p>
            <a:r>
              <a:rPr lang="en-ID" dirty="0"/>
              <a:t>Impact : Attacker could abuse the functional due to wrong logic design</a:t>
            </a:r>
          </a:p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42217353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122F9423-F4B1-45D4-8445-E9991ECCB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D64634-9EA3-8845-8DC4-385F257847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2897" y="518649"/>
            <a:ext cx="9882278" cy="1067634"/>
          </a:xfrm>
        </p:spPr>
        <p:txBody>
          <a:bodyPr anchor="ctr">
            <a:normAutofit/>
          </a:bodyPr>
          <a:lstStyle/>
          <a:p>
            <a:r>
              <a:rPr lang="en-US"/>
              <a:t>Why it so important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770AE191-D2EA-45C9-A44D-830C188F74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72021" y="628863"/>
            <a:ext cx="1128382" cy="847206"/>
            <a:chOff x="8183879" y="1000124"/>
            <a:chExt cx="1562267" cy="1172973"/>
          </a:xfrm>
        </p:grpSpPr>
        <p:sp>
          <p:nvSpPr>
            <p:cNvPr id="41" name="Freeform 5">
              <a:extLst>
                <a:ext uri="{FF2B5EF4-FFF2-40B4-BE49-F238E27FC236}">
                  <a16:creationId xmlns:a16="http://schemas.microsoft.com/office/drawing/2014/main" id="{23A0E4C1-B7A6-4637-AC51-4A5AE3841F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83879" y="1348782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5">
              <a:extLst>
                <a:ext uri="{FF2B5EF4-FFF2-40B4-BE49-F238E27FC236}">
                  <a16:creationId xmlns:a16="http://schemas.microsoft.com/office/drawing/2014/main" id="{F4E8C039-CC58-44F3-8A7B-E0A934C1D0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83979" y="1000124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aphicFrame>
        <p:nvGraphicFramePr>
          <p:cNvPr id="24" name="Content Placeholder 2">
            <a:extLst>
              <a:ext uri="{FF2B5EF4-FFF2-40B4-BE49-F238E27FC236}">
                <a16:creationId xmlns:a16="http://schemas.microsoft.com/office/drawing/2014/main" id="{FA18CDE0-7155-4CDB-ADF8-B82EE3B8152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9027693"/>
              </p:ext>
            </p:extLst>
          </p:nvPr>
        </p:nvGraphicFramePr>
        <p:xfrm>
          <a:off x="629854" y="1860604"/>
          <a:ext cx="10907490" cy="40949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858152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A28F4-43E1-6B40-83B1-18F309727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77888"/>
          </a:xfrm>
        </p:spPr>
        <p:txBody>
          <a:bodyPr/>
          <a:lstStyle/>
          <a:p>
            <a:r>
              <a:rPr lang="en-US" dirty="0"/>
              <a:t>example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09A18B6-E0D1-484B-98DC-4DBFDCD1F6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3511" y="1457326"/>
            <a:ext cx="10204978" cy="262413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5A9C948-4CAA-A24F-9DF4-B941EFF9CFFE}"/>
              </a:ext>
            </a:extLst>
          </p:cNvPr>
          <p:cNvSpPr txBox="1"/>
          <p:nvPr/>
        </p:nvSpPr>
        <p:spPr>
          <a:xfrm>
            <a:off x="4120747" y="4529138"/>
            <a:ext cx="39505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You must pay : 115500</a:t>
            </a:r>
          </a:p>
        </p:txBody>
      </p:sp>
    </p:spTree>
    <p:extLst>
      <p:ext uri="{BB962C8B-B14F-4D97-AF65-F5344CB8AC3E}">
        <p14:creationId xmlns:p14="http://schemas.microsoft.com/office/powerpoint/2010/main" val="38585846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C799903-48D5-4A31-A1A2-541072D977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8EFFF109-FC58-4FD3-BE05-9775A1310F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818889" cy="6858000"/>
          </a:xfrm>
          <a:custGeom>
            <a:avLst/>
            <a:gdLst>
              <a:gd name="connsiteX0" fmla="*/ 0 w 4818889"/>
              <a:gd name="connsiteY0" fmla="*/ 0 h 6858000"/>
              <a:gd name="connsiteX1" fmla="*/ 3605911 w 4818889"/>
              <a:gd name="connsiteY1" fmla="*/ 0 h 6858000"/>
              <a:gd name="connsiteX2" fmla="*/ 3668894 w 4818889"/>
              <a:gd name="connsiteY2" fmla="*/ 69271 h 6858000"/>
              <a:gd name="connsiteX3" fmla="*/ 4818889 w 4818889"/>
              <a:gd name="connsiteY3" fmla="*/ 3429000 h 6858000"/>
              <a:gd name="connsiteX4" fmla="*/ 3668894 w 4818889"/>
              <a:gd name="connsiteY4" fmla="*/ 6788730 h 6858000"/>
              <a:gd name="connsiteX5" fmla="*/ 3605911 w 4818889"/>
              <a:gd name="connsiteY5" fmla="*/ 6858000 h 6858000"/>
              <a:gd name="connsiteX6" fmla="*/ 0 w 481888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8889" h="6858000">
                <a:moveTo>
                  <a:pt x="0" y="0"/>
                </a:moveTo>
                <a:lnTo>
                  <a:pt x="3605911" y="0"/>
                </a:lnTo>
                <a:lnTo>
                  <a:pt x="3668894" y="69271"/>
                </a:lnTo>
                <a:cubicBezTo>
                  <a:pt x="4379420" y="929100"/>
                  <a:pt x="4818889" y="2116944"/>
                  <a:pt x="4818889" y="3429000"/>
                </a:cubicBezTo>
                <a:cubicBezTo>
                  <a:pt x="4818889" y="4741056"/>
                  <a:pt x="4379420" y="5928900"/>
                  <a:pt x="3668894" y="6788730"/>
                </a:cubicBezTo>
                <a:lnTo>
                  <a:pt x="3605911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6E6E6"/>
            </a:solidFill>
          </a:ln>
          <a:effectLst>
            <a:outerShdw blurRad="508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E1B96AD6-92A9-4273-A62B-96A1C3E0B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811477" cy="6858000"/>
          </a:xfrm>
          <a:custGeom>
            <a:avLst/>
            <a:gdLst>
              <a:gd name="connsiteX0" fmla="*/ 0 w 4811477"/>
              <a:gd name="connsiteY0" fmla="*/ 0 h 6858000"/>
              <a:gd name="connsiteX1" fmla="*/ 3598499 w 4811477"/>
              <a:gd name="connsiteY1" fmla="*/ 0 h 6858000"/>
              <a:gd name="connsiteX2" fmla="*/ 3661482 w 4811477"/>
              <a:gd name="connsiteY2" fmla="*/ 69271 h 6858000"/>
              <a:gd name="connsiteX3" fmla="*/ 4811477 w 4811477"/>
              <a:gd name="connsiteY3" fmla="*/ 3429000 h 6858000"/>
              <a:gd name="connsiteX4" fmla="*/ 3661482 w 4811477"/>
              <a:gd name="connsiteY4" fmla="*/ 6788730 h 6858000"/>
              <a:gd name="connsiteX5" fmla="*/ 3598499 w 4811477"/>
              <a:gd name="connsiteY5" fmla="*/ 6858000 h 6858000"/>
              <a:gd name="connsiteX6" fmla="*/ 0 w 481147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1477" h="6858000">
                <a:moveTo>
                  <a:pt x="0" y="0"/>
                </a:moveTo>
                <a:lnTo>
                  <a:pt x="3598499" y="0"/>
                </a:lnTo>
                <a:lnTo>
                  <a:pt x="3661482" y="69271"/>
                </a:lnTo>
                <a:cubicBezTo>
                  <a:pt x="4372008" y="929100"/>
                  <a:pt x="4811477" y="2116944"/>
                  <a:pt x="4811477" y="3429000"/>
                </a:cubicBezTo>
                <a:cubicBezTo>
                  <a:pt x="4811477" y="4741056"/>
                  <a:pt x="4372008" y="5928900"/>
                  <a:pt x="3661482" y="6788730"/>
                </a:cubicBezTo>
                <a:lnTo>
                  <a:pt x="359849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7C0A60-F6CB-9A4A-A312-12D7A4CBFA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792" y="1161288"/>
            <a:ext cx="3602736" cy="4526280"/>
          </a:xfrm>
        </p:spPr>
        <p:txBody>
          <a:bodyPr>
            <a:normAutofit/>
          </a:bodyPr>
          <a:lstStyle/>
          <a:p>
            <a:endParaRPr lang="en-US" sz="40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63EEC44-1BA3-44ED-81FC-A644B04B2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102049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5DC584-F9F7-0A4E-870C-681AC97EDD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86013" y="932688"/>
            <a:ext cx="8964739" cy="4992624"/>
          </a:xfrm>
        </p:spPr>
        <p:txBody>
          <a:bodyPr anchor="ctr">
            <a:normAutofit/>
          </a:bodyPr>
          <a:lstStyle/>
          <a:p>
            <a:r>
              <a:rPr lang="en-ID" sz="3600" b="1" dirty="0"/>
              <a:t>Today Challenge with Application Security</a:t>
            </a:r>
            <a:br>
              <a:rPr lang="en-ID" sz="3600" dirty="0"/>
            </a:b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1676920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A28F4-43E1-6B40-83B1-18F309727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77888"/>
          </a:xfrm>
        </p:spPr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A9C948-4CAA-A24F-9DF4-B941EFF9CFFE}"/>
              </a:ext>
            </a:extLst>
          </p:cNvPr>
          <p:cNvSpPr txBox="1"/>
          <p:nvPr/>
        </p:nvSpPr>
        <p:spPr>
          <a:xfrm>
            <a:off x="4120747" y="4529138"/>
            <a:ext cx="37421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You must pay : 10000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8A98881-485F-6246-91CF-15D1AE3E40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5F27F88-178F-254E-8BF8-127DCF0CA6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3396" y="2328862"/>
            <a:ext cx="9105208" cy="2200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2777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7A07F8-D913-7B43-86AF-56E6777E94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SQL Injection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4DB21A-61BB-9741-B1AC-772DE0533E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r>
              <a:rPr lang="en-ID" sz="2000" dirty="0"/>
              <a:t>SQL injection usually occurs when you ask a user for input, like their username/</a:t>
            </a:r>
            <a:r>
              <a:rPr lang="en-ID" sz="2000" dirty="0" err="1"/>
              <a:t>userid</a:t>
            </a:r>
            <a:r>
              <a:rPr lang="en-ID" sz="2000" dirty="0"/>
              <a:t>, and instead of a name/id, the user gives you an SQL statement that you will unknowingly run on your database.</a:t>
            </a:r>
          </a:p>
          <a:p>
            <a:endParaRPr lang="en-ID" sz="2000" dirty="0"/>
          </a:p>
          <a:p>
            <a:pPr marL="0" indent="0">
              <a:buNone/>
            </a:pPr>
            <a:r>
              <a:rPr lang="en-ID" sz="2000" dirty="0"/>
              <a:t>IMPACT</a:t>
            </a:r>
          </a:p>
          <a:p>
            <a:pPr fontAlgn="base"/>
            <a:r>
              <a:rPr lang="en-ID" sz="2000" dirty="0"/>
              <a:t>Attacker could dump database information such as users, credit card and the others.</a:t>
            </a:r>
          </a:p>
          <a:p>
            <a:pPr fontAlgn="base"/>
            <a:r>
              <a:rPr lang="en-ID" sz="2000" dirty="0"/>
              <a:t>Attacker could modify the existing database 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8949245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E88D4-6D4D-8740-8E8C-FB58EFFFD1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20749"/>
          </a:xfrm>
        </p:spPr>
        <p:txBody>
          <a:bodyPr>
            <a:normAutofit fontScale="90000"/>
          </a:bodyPr>
          <a:lstStyle/>
          <a:p>
            <a:br>
              <a:rPr lang="en-ID" b="1" dirty="0"/>
            </a:br>
            <a:br>
              <a:rPr lang="en-ID" b="1" dirty="0"/>
            </a:br>
            <a:r>
              <a:rPr lang="en-ID" b="1" dirty="0"/>
              <a:t>SQL Injection - How it Works ???</a:t>
            </a:r>
            <a:br>
              <a:rPr lang="en-ID" b="0" dirty="0">
                <a:effectLst/>
              </a:rPr>
            </a:br>
            <a:br>
              <a:rPr lang="en-ID" dirty="0"/>
            </a:br>
            <a:endParaRPr lang="en-US" dirty="0"/>
          </a:p>
        </p:txBody>
      </p:sp>
      <p:pic>
        <p:nvPicPr>
          <p:cNvPr id="6154" name="Picture 10">
            <a:extLst>
              <a:ext uri="{FF2B5EF4-FFF2-40B4-BE49-F238E27FC236}">
                <a16:creationId xmlns:a16="http://schemas.microsoft.com/office/drawing/2014/main" id="{955269BD-70C8-5B40-9AFB-980890E56F8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338" y="2810670"/>
            <a:ext cx="1422400" cy="142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6" name="Picture 12">
            <a:extLst>
              <a:ext uri="{FF2B5EF4-FFF2-40B4-BE49-F238E27FC236}">
                <a16:creationId xmlns:a16="http://schemas.microsoft.com/office/drawing/2014/main" id="{E3D541F4-FF8C-6F45-AC5C-E7953E9D4D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1362" y="1327942"/>
            <a:ext cx="1484313" cy="1484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8" name="Picture 14">
            <a:extLst>
              <a:ext uri="{FF2B5EF4-FFF2-40B4-BE49-F238E27FC236}">
                <a16:creationId xmlns:a16="http://schemas.microsoft.com/office/drawing/2014/main" id="{A4F01BBA-DC91-CA40-894A-7536B1392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2180" y="4743449"/>
            <a:ext cx="1082675" cy="1082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C10DF27-4617-8F40-98B6-B5907EC709DA}"/>
              </a:ext>
            </a:extLst>
          </p:cNvPr>
          <p:cNvCxnSpPr>
            <a:stCxn id="6154" idx="3"/>
          </p:cNvCxnSpPr>
          <p:nvPr/>
        </p:nvCxnSpPr>
        <p:spPr>
          <a:xfrm flipV="1">
            <a:off x="1963738" y="2228850"/>
            <a:ext cx="7667624" cy="12930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F47479E-ED1C-404F-A918-E6059C8C8E13}"/>
              </a:ext>
            </a:extLst>
          </p:cNvPr>
          <p:cNvSpPr txBox="1"/>
          <p:nvPr/>
        </p:nvSpPr>
        <p:spPr>
          <a:xfrm rot="20926536">
            <a:off x="2838595" y="2091756"/>
            <a:ext cx="50262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/login</a:t>
            </a:r>
          </a:p>
          <a:p>
            <a:r>
              <a:rPr lang="en-US" dirty="0"/>
              <a:t>username=</a:t>
            </a:r>
            <a:r>
              <a:rPr lang="en-US" dirty="0" err="1">
                <a:highlight>
                  <a:srgbClr val="00FF00"/>
                </a:highlight>
              </a:rPr>
              <a:t>wahyu</a:t>
            </a:r>
            <a:r>
              <a:rPr lang="en-US" dirty="0">
                <a:highlight>
                  <a:srgbClr val="00FF00"/>
                </a:highlight>
              </a:rPr>
              <a:t>’ or 1=1 --&amp;</a:t>
            </a:r>
            <a:r>
              <a:rPr lang="en-US" dirty="0"/>
              <a:t>password=</a:t>
            </a:r>
            <a:r>
              <a:rPr lang="en-US" dirty="0" err="1">
                <a:solidFill>
                  <a:srgbClr val="FF0000"/>
                </a:solidFill>
              </a:rPr>
              <a:t>wrongpass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40231A5-249D-AD4E-AC44-E1CD48329C5B}"/>
              </a:ext>
            </a:extLst>
          </p:cNvPr>
          <p:cNvCxnSpPr>
            <a:cxnSpLocks/>
          </p:cNvCxnSpPr>
          <p:nvPr/>
        </p:nvCxnSpPr>
        <p:spPr>
          <a:xfrm flipH="1">
            <a:off x="1963738" y="2461914"/>
            <a:ext cx="7667625" cy="13669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6C4119C-F9E9-3D4A-A4DB-E498DB55BBBD}"/>
              </a:ext>
            </a:extLst>
          </p:cNvPr>
          <p:cNvSpPr txBox="1"/>
          <p:nvPr/>
        </p:nvSpPr>
        <p:spPr>
          <a:xfrm rot="21143479">
            <a:off x="4314825" y="3337204"/>
            <a:ext cx="1871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Login Success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2213D8B-6E47-E04D-86F8-00EFFDC2C443}"/>
              </a:ext>
            </a:extLst>
          </p:cNvPr>
          <p:cNvCxnSpPr>
            <a:stCxn id="6156" idx="2"/>
          </p:cNvCxnSpPr>
          <p:nvPr/>
        </p:nvCxnSpPr>
        <p:spPr>
          <a:xfrm flipH="1">
            <a:off x="10158413" y="2812255"/>
            <a:ext cx="215106" cy="17740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0BF6B63-737C-4E46-93A6-576D473D1FE6}"/>
              </a:ext>
            </a:extLst>
          </p:cNvPr>
          <p:cNvCxnSpPr/>
          <p:nvPr/>
        </p:nvCxnSpPr>
        <p:spPr>
          <a:xfrm flipV="1">
            <a:off x="10373519" y="2810670"/>
            <a:ext cx="256381" cy="17756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D3B79D34-4781-684A-92EB-FB37959E6520}"/>
              </a:ext>
            </a:extLst>
          </p:cNvPr>
          <p:cNvSpPr txBox="1"/>
          <p:nvPr/>
        </p:nvSpPr>
        <p:spPr>
          <a:xfrm>
            <a:off x="10744200" y="3429000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true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501984C-D655-6747-A118-4F577782C6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121" y="4676549"/>
            <a:ext cx="8689579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845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1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1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  <p:bldP spid="17" grpId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5CB714-C6C9-C940-9B9C-23226CF8E3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Sql InjectionExample in Node JS</a:t>
            </a:r>
            <a:endParaRPr lang="en-US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3501D75C-8240-274E-9E85-ABC5FD5B71D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901" b="-1"/>
          <a:stretch/>
        </p:blipFill>
        <p:spPr bwMode="auto">
          <a:xfrm>
            <a:off x="828675" y="1825626"/>
            <a:ext cx="10525125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83402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5CB714-C6C9-C940-9B9C-23226CF8E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Mitigation </a:t>
            </a:r>
            <a:r>
              <a:rPr lang="en-US" dirty="0" err="1"/>
              <a:t>Sql</a:t>
            </a:r>
            <a:r>
              <a:rPr lang="en-US" dirty="0"/>
              <a:t> Injection in Node JS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195D5C-CE34-AD43-9106-56A379BB71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D" b="1" dirty="0"/>
              <a:t>Use Replacements query in </a:t>
            </a:r>
            <a:r>
              <a:rPr lang="en-ID" b="1" dirty="0" err="1"/>
              <a:t>sequelizejs</a:t>
            </a:r>
            <a:r>
              <a:rPr lang="en-ID" b="1" dirty="0"/>
              <a:t> ORM, to escape the user input before being executed by SQL Query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A0855856-57ED-A846-BC8B-9443D5561F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563" y="3192385"/>
            <a:ext cx="10406062" cy="1617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68748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AA834C-23A9-FE4C-997E-833EFD870E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000">
                <a:solidFill>
                  <a:srgbClr val="FFFFFF"/>
                </a:solidFill>
              </a:rPr>
              <a:t>Sql Injection In GORM (CVE-2019-15562)</a:t>
            </a: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18" name="Picture 2">
            <a:extLst>
              <a:ext uri="{FF2B5EF4-FFF2-40B4-BE49-F238E27FC236}">
                <a16:creationId xmlns:a16="http://schemas.microsoft.com/office/drawing/2014/main" id="{3E0C9D2E-3BF3-CF4E-9299-0E85D04B39B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1567" y="3016832"/>
            <a:ext cx="5455917" cy="2817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20" name="Picture 4">
            <a:extLst>
              <a:ext uri="{FF2B5EF4-FFF2-40B4-BE49-F238E27FC236}">
                <a16:creationId xmlns:a16="http://schemas.microsoft.com/office/drawing/2014/main" id="{7B942FE9-C481-D449-BB70-9035128934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45073" y="3607249"/>
            <a:ext cx="5455917" cy="1636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1841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E403D4-37BA-B64A-B990-71C28328E2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Traversal</a:t>
            </a:r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3162EB-BFA1-9049-8E89-F27AA6E0DE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ID" dirty="0"/>
              <a:t>allowed to access other files that are not in the web root </a:t>
            </a:r>
            <a:r>
              <a:rPr lang="en-ID" b="1" dirty="0"/>
              <a:t>directory</a:t>
            </a:r>
            <a:r>
              <a:rPr lang="en-ID" dirty="0"/>
              <a:t> of the server. Thus, the server is vulnerable to </a:t>
            </a:r>
            <a:r>
              <a:rPr lang="en-ID" b="1" dirty="0"/>
              <a:t>directory traversal attack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784351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FB3EF8-3FCE-6649-973A-7787A0279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FEB1439-9353-B943-8E91-F46AE0B2A5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5860" y="1485900"/>
            <a:ext cx="9680279" cy="3620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1822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7A6300-00A3-0E4C-8F0B-39058E61B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E493C04-3325-074F-815E-7BE58B46DB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47800" y="1847850"/>
            <a:ext cx="9296400" cy="3828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58489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369DAA-A2D3-0346-A465-12BB50541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AF8A121-9A4E-0F46-9610-E583E4B558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1836" y="1253331"/>
            <a:ext cx="1012832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2379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60AFAAC-EA6C-45A9-9E03-C9C9F0193B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10E7AE-AAD3-45E8-B3AF-B7AE0CEA93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8859" b="-1"/>
          <a:stretch/>
        </p:blipFill>
        <p:spPr>
          <a:xfrm>
            <a:off x="4883022" y="10"/>
            <a:ext cx="7308978" cy="6857990"/>
          </a:xfrm>
          <a:custGeom>
            <a:avLst/>
            <a:gdLst/>
            <a:ahLst/>
            <a:cxnLst/>
            <a:rect l="l" t="t" r="r" b="b"/>
            <a:pathLst>
              <a:path w="7308978" h="6858000">
                <a:moveTo>
                  <a:pt x="0" y="0"/>
                </a:moveTo>
                <a:lnTo>
                  <a:pt x="7308978" y="0"/>
                </a:lnTo>
                <a:lnTo>
                  <a:pt x="7308978" y="6858000"/>
                </a:lnTo>
                <a:lnTo>
                  <a:pt x="0" y="6858000"/>
                </a:lnTo>
                <a:lnTo>
                  <a:pt x="62983" y="6788730"/>
                </a:lnTo>
                <a:cubicBezTo>
                  <a:pt x="773509" y="5928900"/>
                  <a:pt x="1212978" y="4741056"/>
                  <a:pt x="1212978" y="3429000"/>
                </a:cubicBezTo>
                <a:cubicBezTo>
                  <a:pt x="1212978" y="2116944"/>
                  <a:pt x="773509" y="929100"/>
                  <a:pt x="62983" y="69271"/>
                </a:cubicBezTo>
                <a:close/>
              </a:path>
            </a:pathLst>
          </a:custGeom>
        </p:spPr>
      </p:pic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83549E37-C86B-4401-90BD-D8BF83859F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1" cy="6858000"/>
          </a:xfrm>
          <a:custGeom>
            <a:avLst/>
            <a:gdLst>
              <a:gd name="connsiteX0" fmla="*/ 0 w 6096001"/>
              <a:gd name="connsiteY0" fmla="*/ 0 h 6858000"/>
              <a:gd name="connsiteX1" fmla="*/ 4883023 w 6096001"/>
              <a:gd name="connsiteY1" fmla="*/ 0 h 6858000"/>
              <a:gd name="connsiteX2" fmla="*/ 4946006 w 6096001"/>
              <a:gd name="connsiteY2" fmla="*/ 69271 h 6858000"/>
              <a:gd name="connsiteX3" fmla="*/ 6096001 w 6096001"/>
              <a:gd name="connsiteY3" fmla="*/ 3429000 h 6858000"/>
              <a:gd name="connsiteX4" fmla="*/ 4946006 w 6096001"/>
              <a:gd name="connsiteY4" fmla="*/ 6788730 h 6858000"/>
              <a:gd name="connsiteX5" fmla="*/ 4883023 w 6096001"/>
              <a:gd name="connsiteY5" fmla="*/ 6858000 h 6858000"/>
              <a:gd name="connsiteX6" fmla="*/ 0 w 609600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1" h="6858000">
                <a:moveTo>
                  <a:pt x="0" y="0"/>
                </a:moveTo>
                <a:lnTo>
                  <a:pt x="4883023" y="0"/>
                </a:lnTo>
                <a:lnTo>
                  <a:pt x="4946006" y="69271"/>
                </a:lnTo>
                <a:cubicBezTo>
                  <a:pt x="5656532" y="929100"/>
                  <a:pt x="6096001" y="2116944"/>
                  <a:pt x="6096001" y="3429000"/>
                </a:cubicBezTo>
                <a:cubicBezTo>
                  <a:pt x="6096001" y="4741056"/>
                  <a:pt x="5656532" y="5928900"/>
                  <a:pt x="4946006" y="6788730"/>
                </a:cubicBezTo>
                <a:lnTo>
                  <a:pt x="4883023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8A17784E-76D8-4521-A77D-0D2EBB9230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86857" cy="6858000"/>
          </a:xfrm>
          <a:custGeom>
            <a:avLst/>
            <a:gdLst>
              <a:gd name="connsiteX0" fmla="*/ 0 w 6086857"/>
              <a:gd name="connsiteY0" fmla="*/ 0 h 6858000"/>
              <a:gd name="connsiteX1" fmla="*/ 4873879 w 6086857"/>
              <a:gd name="connsiteY1" fmla="*/ 0 h 6858000"/>
              <a:gd name="connsiteX2" fmla="*/ 4936862 w 6086857"/>
              <a:gd name="connsiteY2" fmla="*/ 69271 h 6858000"/>
              <a:gd name="connsiteX3" fmla="*/ 6086857 w 6086857"/>
              <a:gd name="connsiteY3" fmla="*/ 3429000 h 6858000"/>
              <a:gd name="connsiteX4" fmla="*/ 4936862 w 6086857"/>
              <a:gd name="connsiteY4" fmla="*/ 6788730 h 6858000"/>
              <a:gd name="connsiteX5" fmla="*/ 4873879 w 6086857"/>
              <a:gd name="connsiteY5" fmla="*/ 6858000 h 6858000"/>
              <a:gd name="connsiteX6" fmla="*/ 0 w 608685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6857" h="6858000">
                <a:moveTo>
                  <a:pt x="0" y="0"/>
                </a:moveTo>
                <a:lnTo>
                  <a:pt x="4873879" y="0"/>
                </a:lnTo>
                <a:lnTo>
                  <a:pt x="4936862" y="69271"/>
                </a:lnTo>
                <a:cubicBezTo>
                  <a:pt x="5647388" y="929100"/>
                  <a:pt x="6086857" y="2116944"/>
                  <a:pt x="6086857" y="3429000"/>
                </a:cubicBezTo>
                <a:cubicBezTo>
                  <a:pt x="6086857" y="4741056"/>
                  <a:pt x="5647388" y="5928900"/>
                  <a:pt x="4936862" y="6788730"/>
                </a:cubicBezTo>
                <a:lnTo>
                  <a:pt x="487387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3759A4-2B92-1C4D-B84E-E72C6E76E1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904" y="856488"/>
            <a:ext cx="4992624" cy="1243584"/>
          </a:xfrm>
        </p:spPr>
        <p:txBody>
          <a:bodyPr anchor="ctr">
            <a:normAutofit/>
          </a:bodyPr>
          <a:lstStyle/>
          <a:p>
            <a:endParaRPr lang="en-US" sz="34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0036C6B-F09C-4EAB-AE02-8D056EE748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24325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C8D5885-2804-4D3C-BE31-902E4D327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769" y="2195336"/>
            <a:ext cx="49834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AA7C23-167E-5146-AE8A-4E68D4254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4904" y="2522949"/>
            <a:ext cx="6086856" cy="3402363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3600" dirty="0"/>
              <a:t>22 M </a:t>
            </a:r>
          </a:p>
          <a:p>
            <a:pPr marL="0" indent="0">
              <a:buNone/>
            </a:pPr>
            <a:r>
              <a:rPr lang="en-ID" sz="3600" b="1" dirty="0"/>
              <a:t>Software Developers around the world  </a:t>
            </a:r>
          </a:p>
          <a:p>
            <a:pPr marL="0" indent="0">
              <a:buNone/>
            </a:pPr>
            <a:r>
              <a:rPr lang="en-ID" sz="3600" b="1" dirty="0"/>
              <a:t>~Evans Data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3354339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555116-C21B-0840-B943-DE21D5554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2D51285-3BAD-EB49-875B-808089CED4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85938" y="959031"/>
            <a:ext cx="9132209" cy="4939938"/>
          </a:xfrm>
          <a:prstGeom prst="rect">
            <a:avLst/>
          </a:prstGeom>
        </p:spPr>
      </p:pic>
      <p:sp>
        <p:nvSpPr>
          <p:cNvPr id="6" name="Frame 5">
            <a:extLst>
              <a:ext uri="{FF2B5EF4-FFF2-40B4-BE49-F238E27FC236}">
                <a16:creationId xmlns:a16="http://schemas.microsoft.com/office/drawing/2014/main" id="{870AA040-D481-7D45-BEFC-2B95BC02C60C}"/>
              </a:ext>
            </a:extLst>
          </p:cNvPr>
          <p:cNvSpPr/>
          <p:nvPr/>
        </p:nvSpPr>
        <p:spPr>
          <a:xfrm>
            <a:off x="5414963" y="842963"/>
            <a:ext cx="3629025" cy="642937"/>
          </a:xfrm>
          <a:prstGeom prst="fram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Frame 6">
            <a:extLst>
              <a:ext uri="{FF2B5EF4-FFF2-40B4-BE49-F238E27FC236}">
                <a16:creationId xmlns:a16="http://schemas.microsoft.com/office/drawing/2014/main" id="{639B4DC9-DC62-9C45-9DF3-B84EFDFECCFD}"/>
              </a:ext>
            </a:extLst>
          </p:cNvPr>
          <p:cNvSpPr/>
          <p:nvPr/>
        </p:nvSpPr>
        <p:spPr>
          <a:xfrm>
            <a:off x="1471613" y="4572000"/>
            <a:ext cx="2271712" cy="771525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8952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7DEEB-E71B-3743-A7BF-344E47A849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3EA3CE3-3B25-3B43-B8B1-2DF332D5D5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7617" y="1257300"/>
            <a:ext cx="10156766" cy="4919663"/>
          </a:xfrm>
          <a:prstGeom prst="rect">
            <a:avLst/>
          </a:prstGeom>
        </p:spPr>
      </p:pic>
      <p:sp>
        <p:nvSpPr>
          <p:cNvPr id="5" name="Frame 4">
            <a:extLst>
              <a:ext uri="{FF2B5EF4-FFF2-40B4-BE49-F238E27FC236}">
                <a16:creationId xmlns:a16="http://schemas.microsoft.com/office/drawing/2014/main" id="{1207E36B-27A5-D44D-AFB8-41D6C84D2CFF}"/>
              </a:ext>
            </a:extLst>
          </p:cNvPr>
          <p:cNvSpPr/>
          <p:nvPr/>
        </p:nvSpPr>
        <p:spPr>
          <a:xfrm>
            <a:off x="3857625" y="1200150"/>
            <a:ext cx="3171825" cy="871538"/>
          </a:xfrm>
          <a:prstGeom prst="fram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Frame 5">
            <a:extLst>
              <a:ext uri="{FF2B5EF4-FFF2-40B4-BE49-F238E27FC236}">
                <a16:creationId xmlns:a16="http://schemas.microsoft.com/office/drawing/2014/main" id="{219B9EAC-BFAA-4A42-B658-D1A2B89C4EF4}"/>
              </a:ext>
            </a:extLst>
          </p:cNvPr>
          <p:cNvSpPr/>
          <p:nvPr/>
        </p:nvSpPr>
        <p:spPr>
          <a:xfrm>
            <a:off x="838200" y="4457700"/>
            <a:ext cx="9463088" cy="1428750"/>
          </a:xfrm>
          <a:prstGeom prst="fram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5335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807368-FFD4-1B46-A9FB-C7BCEA92D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BB5C85F-2FBA-D949-8126-DE2E9858AE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28838" y="365125"/>
            <a:ext cx="8225634" cy="5797491"/>
          </a:xfrm>
          <a:prstGeom prst="rect">
            <a:avLst/>
          </a:prstGeom>
        </p:spPr>
      </p:pic>
      <p:sp>
        <p:nvSpPr>
          <p:cNvPr id="5" name="Frame 4">
            <a:extLst>
              <a:ext uri="{FF2B5EF4-FFF2-40B4-BE49-F238E27FC236}">
                <a16:creationId xmlns:a16="http://schemas.microsoft.com/office/drawing/2014/main" id="{1AB208DE-E16C-FB4A-91F7-7FD73E297476}"/>
              </a:ext>
            </a:extLst>
          </p:cNvPr>
          <p:cNvSpPr/>
          <p:nvPr/>
        </p:nvSpPr>
        <p:spPr>
          <a:xfrm>
            <a:off x="3457575" y="200025"/>
            <a:ext cx="3800475" cy="642938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9366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E403D4-37BA-B64A-B990-71C28328E2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ID" sz="3600" dirty="0"/>
              <a:t>Json Deserialization Exploitation</a:t>
            </a:r>
            <a:endParaRPr lang="en-US" sz="3600" dirty="0">
              <a:solidFill>
                <a:srgbClr val="FFFFFF"/>
              </a:solidFill>
            </a:endParaRPr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6B0F0B0-54C8-B940-A713-18E2BDE279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46588" y="1082146"/>
            <a:ext cx="6907212" cy="4604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81562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899043-1B5C-5548-9E17-3F4BC83378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4AAFD81-2F8F-D54D-864B-A5FDBAAE6A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4044" y="600076"/>
            <a:ext cx="11183912" cy="5115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90749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AFC999-ABAA-5A47-B9F7-36B422CC9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in python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09933E2-D6C1-7541-B63A-1E6BFA0511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8763" y="1471612"/>
            <a:ext cx="7758112" cy="4850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3410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741FF-7E42-9D49-85A7-747AC177C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in Nodejs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3005B52-BDF1-0B4E-8E94-78F6457A15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29635" y="1690688"/>
            <a:ext cx="8732729" cy="4559121"/>
          </a:xfrm>
          <a:prstGeom prst="rect">
            <a:avLst/>
          </a:prstGeom>
        </p:spPr>
      </p:pic>
      <p:sp>
        <p:nvSpPr>
          <p:cNvPr id="5" name="Donut 4">
            <a:extLst>
              <a:ext uri="{FF2B5EF4-FFF2-40B4-BE49-F238E27FC236}">
                <a16:creationId xmlns:a16="http://schemas.microsoft.com/office/drawing/2014/main" id="{D7A2D98E-92DF-CE47-8EAB-2062E74DEF0E}"/>
              </a:ext>
            </a:extLst>
          </p:cNvPr>
          <p:cNvSpPr/>
          <p:nvPr/>
        </p:nvSpPr>
        <p:spPr>
          <a:xfrm>
            <a:off x="4457700" y="2705804"/>
            <a:ext cx="4057650" cy="842963"/>
          </a:xfrm>
          <a:prstGeom prst="don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9177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EB05EC-8751-9643-B23F-D7F802C499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POC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DFFF2FE-FD91-194A-A9E1-5A5F9B4483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1550" y="1362387"/>
            <a:ext cx="9349346" cy="4814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41487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113B1D-BA77-F349-B7C2-7E5A4475E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92138"/>
          </a:xfrm>
        </p:spPr>
        <p:txBody>
          <a:bodyPr>
            <a:normAutofit fontScale="90000"/>
          </a:bodyPr>
          <a:lstStyle/>
          <a:p>
            <a:r>
              <a:rPr lang="en-US" dirty="0"/>
              <a:t>Add Payload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81633E7-CDAF-E34E-A3DD-BDD826CC0E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71663" y="957264"/>
            <a:ext cx="7958137" cy="5585317"/>
          </a:xfrm>
          <a:prstGeom prst="rect">
            <a:avLst/>
          </a:prstGeom>
        </p:spPr>
      </p:pic>
      <p:sp>
        <p:nvSpPr>
          <p:cNvPr id="5" name="Down Arrow 4">
            <a:extLst>
              <a:ext uri="{FF2B5EF4-FFF2-40B4-BE49-F238E27FC236}">
                <a16:creationId xmlns:a16="http://schemas.microsoft.com/office/drawing/2014/main" id="{1DADDB69-B094-144F-A6B5-8E9EFA7669EC}"/>
              </a:ext>
            </a:extLst>
          </p:cNvPr>
          <p:cNvSpPr/>
          <p:nvPr/>
        </p:nvSpPr>
        <p:spPr>
          <a:xfrm>
            <a:off x="6881813" y="957264"/>
            <a:ext cx="433388" cy="842962"/>
          </a:xfrm>
          <a:prstGeom prst="down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ame 5">
            <a:extLst>
              <a:ext uri="{FF2B5EF4-FFF2-40B4-BE49-F238E27FC236}">
                <a16:creationId xmlns:a16="http://schemas.microsoft.com/office/drawing/2014/main" id="{BE94670E-96BC-5844-AAEE-2C335E047181}"/>
              </a:ext>
            </a:extLst>
          </p:cNvPr>
          <p:cNvSpPr/>
          <p:nvPr/>
        </p:nvSpPr>
        <p:spPr>
          <a:xfrm>
            <a:off x="1743075" y="4793756"/>
            <a:ext cx="5772150" cy="1613393"/>
          </a:xfrm>
          <a:prstGeom prst="fram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0337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EFB438-4559-2F41-B08A-5ADA18D73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4E03D8-9447-8447-BE4A-A5A264F644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D" dirty="0">
              <a:hlinkClick r:id="rId2"/>
            </a:endParaRPr>
          </a:p>
          <a:p>
            <a:endParaRPr lang="en-ID" dirty="0">
              <a:hlinkClick r:id="rId2"/>
            </a:endParaRPr>
          </a:p>
          <a:p>
            <a:endParaRPr lang="en-ID" dirty="0">
              <a:hlinkClick r:id="rId2"/>
            </a:endParaRPr>
          </a:p>
          <a:p>
            <a:r>
              <a:rPr lang="en-ID" dirty="0">
                <a:hlinkClick r:id="rId2"/>
              </a:rPr>
              <a:t>                  https://github.com/wahyuhadi/lombov-dev-sharing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60894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C799903-48D5-4A31-A1A2-541072D977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8EFFF109-FC58-4FD3-BE05-9775A1310F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818889" cy="6858000"/>
          </a:xfrm>
          <a:custGeom>
            <a:avLst/>
            <a:gdLst>
              <a:gd name="connsiteX0" fmla="*/ 0 w 4818889"/>
              <a:gd name="connsiteY0" fmla="*/ 0 h 6858000"/>
              <a:gd name="connsiteX1" fmla="*/ 3605911 w 4818889"/>
              <a:gd name="connsiteY1" fmla="*/ 0 h 6858000"/>
              <a:gd name="connsiteX2" fmla="*/ 3668894 w 4818889"/>
              <a:gd name="connsiteY2" fmla="*/ 69271 h 6858000"/>
              <a:gd name="connsiteX3" fmla="*/ 4818889 w 4818889"/>
              <a:gd name="connsiteY3" fmla="*/ 3429000 h 6858000"/>
              <a:gd name="connsiteX4" fmla="*/ 3668894 w 4818889"/>
              <a:gd name="connsiteY4" fmla="*/ 6788730 h 6858000"/>
              <a:gd name="connsiteX5" fmla="*/ 3605911 w 4818889"/>
              <a:gd name="connsiteY5" fmla="*/ 6858000 h 6858000"/>
              <a:gd name="connsiteX6" fmla="*/ 0 w 481888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8889" h="6858000">
                <a:moveTo>
                  <a:pt x="0" y="0"/>
                </a:moveTo>
                <a:lnTo>
                  <a:pt x="3605911" y="0"/>
                </a:lnTo>
                <a:lnTo>
                  <a:pt x="3668894" y="69271"/>
                </a:lnTo>
                <a:cubicBezTo>
                  <a:pt x="4379420" y="929100"/>
                  <a:pt x="4818889" y="2116944"/>
                  <a:pt x="4818889" y="3429000"/>
                </a:cubicBezTo>
                <a:cubicBezTo>
                  <a:pt x="4818889" y="4741056"/>
                  <a:pt x="4379420" y="5928900"/>
                  <a:pt x="3668894" y="6788730"/>
                </a:cubicBezTo>
                <a:lnTo>
                  <a:pt x="3605911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6E6E6"/>
            </a:solidFill>
          </a:ln>
          <a:effectLst>
            <a:outerShdw blurRad="508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E1B96AD6-92A9-4273-A62B-96A1C3E0B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811477" cy="6858000"/>
          </a:xfrm>
          <a:custGeom>
            <a:avLst/>
            <a:gdLst>
              <a:gd name="connsiteX0" fmla="*/ 0 w 4811477"/>
              <a:gd name="connsiteY0" fmla="*/ 0 h 6858000"/>
              <a:gd name="connsiteX1" fmla="*/ 3598499 w 4811477"/>
              <a:gd name="connsiteY1" fmla="*/ 0 h 6858000"/>
              <a:gd name="connsiteX2" fmla="*/ 3661482 w 4811477"/>
              <a:gd name="connsiteY2" fmla="*/ 69271 h 6858000"/>
              <a:gd name="connsiteX3" fmla="*/ 4811477 w 4811477"/>
              <a:gd name="connsiteY3" fmla="*/ 3429000 h 6858000"/>
              <a:gd name="connsiteX4" fmla="*/ 3661482 w 4811477"/>
              <a:gd name="connsiteY4" fmla="*/ 6788730 h 6858000"/>
              <a:gd name="connsiteX5" fmla="*/ 3598499 w 4811477"/>
              <a:gd name="connsiteY5" fmla="*/ 6858000 h 6858000"/>
              <a:gd name="connsiteX6" fmla="*/ 0 w 481147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1477" h="6858000">
                <a:moveTo>
                  <a:pt x="0" y="0"/>
                </a:moveTo>
                <a:lnTo>
                  <a:pt x="3598499" y="0"/>
                </a:lnTo>
                <a:lnTo>
                  <a:pt x="3661482" y="69271"/>
                </a:lnTo>
                <a:cubicBezTo>
                  <a:pt x="4372008" y="929100"/>
                  <a:pt x="4811477" y="2116944"/>
                  <a:pt x="4811477" y="3429000"/>
                </a:cubicBezTo>
                <a:cubicBezTo>
                  <a:pt x="4811477" y="4741056"/>
                  <a:pt x="4372008" y="5928900"/>
                  <a:pt x="3661482" y="6788730"/>
                </a:cubicBezTo>
                <a:lnTo>
                  <a:pt x="359849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1AA855-D9D9-2F41-B74C-89811DA90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792" y="1161288"/>
            <a:ext cx="3602736" cy="4526280"/>
          </a:xfrm>
        </p:spPr>
        <p:txBody>
          <a:bodyPr>
            <a:normAutofit/>
          </a:bodyPr>
          <a:lstStyle/>
          <a:p>
            <a:endParaRPr lang="en-US" sz="40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63EEC44-1BA3-44ED-81FC-A644B04B2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102049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49DA6A-E37B-B24E-990B-C50FB8C298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71839" y="932688"/>
            <a:ext cx="8078914" cy="4992624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ID" sz="4000" b="1" dirty="0"/>
              <a:t>111 Billions</a:t>
            </a:r>
            <a:br>
              <a:rPr lang="en-ID" sz="4000" b="1" dirty="0"/>
            </a:br>
            <a:r>
              <a:rPr lang="en-ID" sz="4000" b="1" dirty="0"/>
              <a:t>Lines of code written by developers every year  </a:t>
            </a:r>
          </a:p>
          <a:p>
            <a:endParaRPr lang="en-ID" sz="4000" b="1" dirty="0"/>
          </a:p>
          <a:p>
            <a:pPr marL="0" indent="0">
              <a:buNone/>
            </a:pPr>
            <a:r>
              <a:rPr lang="en-ID" sz="4000" b="1" dirty="0"/>
              <a:t>~ CSO Online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8747271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0D0808-3EF7-A941-97F3-DDECE3E92C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9F4BA0-AB00-BE46-A104-16B2B59E82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/>
            <a:endParaRPr lang="en-ID" sz="4000" b="1" dirty="0"/>
          </a:p>
          <a:p>
            <a:pPr marL="0" indent="0" algn="ctr">
              <a:buNone/>
            </a:pPr>
            <a:r>
              <a:rPr lang="en-ID" sz="4000" b="1" dirty="0"/>
              <a:t>1 to 4</a:t>
            </a:r>
            <a:br>
              <a:rPr lang="en-ID" sz="4000" b="1" dirty="0"/>
            </a:br>
            <a:r>
              <a:rPr lang="en-ID" sz="4000" b="1" dirty="0"/>
              <a:t>Exploitable Security bugs in every 50.000 Lines of codes</a:t>
            </a:r>
            <a:br>
              <a:rPr lang="en-ID" sz="4000" b="1" dirty="0"/>
            </a:br>
            <a:r>
              <a:rPr lang="en-ID" sz="4000" b="1" dirty="0"/>
              <a:t>~</a:t>
            </a:r>
            <a:r>
              <a:rPr lang="en-ID" sz="4000" b="1" dirty="0" err="1"/>
              <a:t>StackOverflow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3998833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1865E-4FAA-9545-9D6B-66568E2D49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E5F536-3911-454C-8F21-FA617D6C4A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ID" sz="4400" b="1" dirty="0"/>
              <a:t>21 %</a:t>
            </a:r>
            <a:br>
              <a:rPr lang="en-ID" sz="4400" b="1" dirty="0"/>
            </a:br>
            <a:r>
              <a:rPr lang="en-ID" sz="4400" b="1" dirty="0"/>
              <a:t>Of data Breaches caused by software vulnerability</a:t>
            </a:r>
          </a:p>
          <a:p>
            <a:pPr marL="0" indent="0" algn="ctr">
              <a:buNone/>
            </a:pPr>
            <a:r>
              <a:rPr lang="en-ID" sz="4400" b="1" dirty="0"/>
              <a:t> ~ Verizon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31352332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4E53A02A-0A33-40D9-A04E-36FA92BFD8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216DD803-634F-4EF2-A1E7-B1911DEE9D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438860"/>
            <a:ext cx="11167447" cy="5752769"/>
          </a:xfrm>
          <a:prstGeom prst="rect">
            <a:avLst/>
          </a:prstGeom>
          <a:ln w="12700">
            <a:solidFill>
              <a:srgbClr val="D5D5D5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A39C98D5-BA40-BD43-89E1-4A850530CF9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1"/>
          <a:stretch/>
        </p:blipFill>
        <p:spPr bwMode="auto">
          <a:xfrm>
            <a:off x="796130" y="632129"/>
            <a:ext cx="10691603" cy="5330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Rectangle 74">
            <a:extLst>
              <a:ext uri="{FF2B5EF4-FFF2-40B4-BE49-F238E27FC236}">
                <a16:creationId xmlns:a16="http://schemas.microsoft.com/office/drawing/2014/main" id="{A77B63F8-D1F3-4D40-B2D4-779BAE82BE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012465" y="4081933"/>
            <a:ext cx="167069" cy="42062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534241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2542EEC-4F7C-4AE2-933E-EAC8EB3FA3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B7E5E2-7B06-9042-A956-D4F733A3D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1856" y="3113415"/>
            <a:ext cx="4036334" cy="23876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 dirty="0"/>
              <a:t>OWASP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6824" y="391886"/>
            <a:ext cx="600936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2CAEADC-AD50-E040-9786-F0DFAF97F2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529" r="3" b="963"/>
          <a:stretch/>
        </p:blipFill>
        <p:spPr>
          <a:xfrm>
            <a:off x="733507" y="666728"/>
            <a:ext cx="5536001" cy="5465791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60480" y="315431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501070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1385</TotalTime>
  <Words>826</Words>
  <Application>Microsoft Macintosh PowerPoint</Application>
  <PresentationFormat>Widescreen</PresentationFormat>
  <Paragraphs>160</Paragraphs>
  <Slides>49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5" baseType="lpstr">
      <vt:lpstr>Arial</vt:lpstr>
      <vt:lpstr>Calibri</vt:lpstr>
      <vt:lpstr>Calibri Light</vt:lpstr>
      <vt:lpstr>inherit</vt:lpstr>
      <vt:lpstr>Montserrat</vt:lpstr>
      <vt:lpstr>Office Theme</vt:lpstr>
      <vt:lpstr>Common Attack In Modern Web Apps</vt:lpstr>
      <vt:lpstr>- Red Team and Automation  - Pentester - Offensive Security Certified Professional 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OWASP </vt:lpstr>
      <vt:lpstr>PowerPoint Presentation</vt:lpstr>
      <vt:lpstr>Account Take Over (ATO)</vt:lpstr>
      <vt:lpstr>Php type juggling</vt:lpstr>
      <vt:lpstr>Php type juggling</vt:lpstr>
      <vt:lpstr>Php type juggling</vt:lpstr>
      <vt:lpstr>Bypass OTP (One Time Password)</vt:lpstr>
      <vt:lpstr>PowerPoint Presentation</vt:lpstr>
      <vt:lpstr>Bypass OTP (One Time Password)</vt:lpstr>
      <vt:lpstr>Bypass OTP (One Time Password)</vt:lpstr>
      <vt:lpstr>Bypass OTP (One Time Password)</vt:lpstr>
      <vt:lpstr>Bypass OTP (One Time Password)</vt:lpstr>
      <vt:lpstr>Example Case </vt:lpstr>
      <vt:lpstr>/api/login</vt:lpstr>
      <vt:lpstr>PowerPoint Presentation</vt:lpstr>
      <vt:lpstr>Insecure Direct Object Reference (IDOR)  </vt:lpstr>
      <vt:lpstr>Example /user_id=xxxxx </vt:lpstr>
      <vt:lpstr>Mitigation</vt:lpstr>
      <vt:lpstr>Business Logic Flaws</vt:lpstr>
      <vt:lpstr>Why it so important</vt:lpstr>
      <vt:lpstr>example</vt:lpstr>
      <vt:lpstr>example</vt:lpstr>
      <vt:lpstr>SQL Injection</vt:lpstr>
      <vt:lpstr>  SQL Injection - How it Works ???  </vt:lpstr>
      <vt:lpstr>Sql InjectionExample in Node JS</vt:lpstr>
      <vt:lpstr>Mitigation Sql Injection in Node JS</vt:lpstr>
      <vt:lpstr>Sql Injection In GORM (CVE-2019-15562)</vt:lpstr>
      <vt:lpstr>Traversal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Json Deserialization Exploitation</vt:lpstr>
      <vt:lpstr>PowerPoint Presentation</vt:lpstr>
      <vt:lpstr>Example in python</vt:lpstr>
      <vt:lpstr>Example in Nodejs</vt:lpstr>
      <vt:lpstr>Simple POC</vt:lpstr>
      <vt:lpstr>Add Payload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Common Attack In Modern Web Apps</dc:title>
  <dc:creator>IT Security Engineer</dc:creator>
  <cp:lastModifiedBy>IT Security Engineer</cp:lastModifiedBy>
  <cp:revision>6</cp:revision>
  <dcterms:created xsi:type="dcterms:W3CDTF">2020-05-06T16:22:13Z</dcterms:created>
  <dcterms:modified xsi:type="dcterms:W3CDTF">2020-05-08T07:05:36Z</dcterms:modified>
</cp:coreProperties>
</file>